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embeddedFontLst>
    <p:embeddedFont>
      <p:font typeface="Prompt Medium"/>
      <p:regular r:id="rId79"/>
      <p:bold r:id="rId80"/>
      <p:italic r:id="rId81"/>
      <p:boldItalic r:id="rId82"/>
    </p:embeddedFont>
    <p:embeddedFont>
      <p:font typeface="Prompt Light"/>
      <p:regular r:id="rId83"/>
      <p:bold r:id="rId84"/>
      <p:italic r:id="rId85"/>
      <p:boldItalic r:id="rId86"/>
    </p:embeddedFont>
    <p:embeddedFont>
      <p:font typeface="Prompt SemiBold"/>
      <p:regular r:id="rId87"/>
      <p:bold r:id="rId88"/>
      <p:italic r:id="rId89"/>
      <p:boldItalic r:id="rId90"/>
    </p:embeddedFont>
    <p:embeddedFont>
      <p:font typeface="Prompt"/>
      <p:regular r:id="rId91"/>
      <p:bold r:id="rId92"/>
      <p:italic r:id="rId93"/>
      <p:boldItalic r:id="rId94"/>
    </p:embeddedFont>
    <p:embeddedFont>
      <p:font typeface="Prompt ExtraLight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PromptExtraLight-regular.fntdata"/><Relationship Id="rId94" Type="http://schemas.openxmlformats.org/officeDocument/2006/relationships/font" Target="fonts/Prompt-boldItalic.fntdata"/><Relationship Id="rId97" Type="http://schemas.openxmlformats.org/officeDocument/2006/relationships/font" Target="fonts/PromptExtraLight-italic.fntdata"/><Relationship Id="rId96" Type="http://schemas.openxmlformats.org/officeDocument/2006/relationships/font" Target="fonts/PromptExtra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8" Type="http://schemas.openxmlformats.org/officeDocument/2006/relationships/font" Target="fonts/PromptExtra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Prompt-regular.fntdata"/><Relationship Id="rId90" Type="http://schemas.openxmlformats.org/officeDocument/2006/relationships/font" Target="fonts/PromptSemiBold-boldItalic.fntdata"/><Relationship Id="rId93" Type="http://schemas.openxmlformats.org/officeDocument/2006/relationships/font" Target="fonts/Prompt-italic.fntdata"/><Relationship Id="rId92" Type="http://schemas.openxmlformats.org/officeDocument/2006/relationships/font" Target="fonts/Promp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PromptLight-bold.fntdata"/><Relationship Id="rId83" Type="http://schemas.openxmlformats.org/officeDocument/2006/relationships/font" Target="fonts/PromptLight-regular.fntdata"/><Relationship Id="rId86" Type="http://schemas.openxmlformats.org/officeDocument/2006/relationships/font" Target="fonts/PromptLight-boldItalic.fntdata"/><Relationship Id="rId85" Type="http://schemas.openxmlformats.org/officeDocument/2006/relationships/font" Target="fonts/PromptLight-italic.fntdata"/><Relationship Id="rId88" Type="http://schemas.openxmlformats.org/officeDocument/2006/relationships/font" Target="fonts/PromptSemiBold-bold.fntdata"/><Relationship Id="rId87" Type="http://schemas.openxmlformats.org/officeDocument/2006/relationships/font" Target="fonts/PromptSemiBold-regular.fntdata"/><Relationship Id="rId89" Type="http://schemas.openxmlformats.org/officeDocument/2006/relationships/font" Target="fonts/PromptSemiBold-italic.fntdata"/><Relationship Id="rId80" Type="http://schemas.openxmlformats.org/officeDocument/2006/relationships/font" Target="fonts/PromptMedium-bold.fntdata"/><Relationship Id="rId82" Type="http://schemas.openxmlformats.org/officeDocument/2006/relationships/font" Target="fonts/PromptMedium-boldItalic.fntdata"/><Relationship Id="rId81" Type="http://schemas.openxmlformats.org/officeDocument/2006/relationships/font" Target="fonts/PromptMedium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font" Target="fonts/PromptMedium-regular.fntdata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41844544f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1041844544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แชร์ประสบการณ์ในการเรียนบน DataCamp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สรุปประสบการณ์ในการใช้งาน: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ถือว่าทำได้ดี เรียนสนุก </a:t>
            </a:r>
            <a:r>
              <a:rPr lang="en">
                <a:solidFill>
                  <a:schemeClr val="dk1"/>
                </a:solidFill>
              </a:rPr>
              <a:t>กระตุ้นให้พยายาทำให้สำเร็จด้วย gamification </a:t>
            </a:r>
            <a:r>
              <a:rPr lang="en"/>
              <a:t>อยากเรียนต่อเนื่อง ราคาไม่แพง มีความหลากหลายและตรงประเด็นที่ต้องการเรียนรู้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แต่ก็จะมีเฉพาะภาษาอังกฤษเท่านั้น </a:t>
            </a:r>
            <a:r>
              <a:rPr lang="en">
                <a:solidFill>
                  <a:schemeClr val="dk1"/>
                </a:solidFill>
              </a:rPr>
              <a:t>เค้าพยายามพาเราไปสุดทางคือ เอาความรู้ไปทำงานเลย หากสอบผ่านทั้งหมดก็จะมีส่วนที่ช่วยในการหางานด้วย อันนี้จะเป็น exclusive เฉพาะผู้ที่ผ่านเท่านั้น (ผมยังอยู่ระหว่างการสอบ จึงไม่รู้ว่าด้านในนั้นเป็นอย่างไรนะครับ)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บทวิเคราะห์: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เรียน: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เนื้อหาถูกแบ่งออกเป็นส่วนเล็กๆ โครงเสร้างเป็นลักษณะผสม ดังนี้: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“VDO สั้นๆ &gt; เขียนโค๊ดและรัน” (รันบนแพลตฟอร์มได้เลย ไม่ต้องลงโปรแกรมอะไร) </a:t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เมื่อเรียนผ่านแล้วจะได้ค่า EXP มาสะสมเป็นค่าประสบการณ์ ใช้ gamification มาช่วยกระตุ้นให้เรียนต่อเนื่อง จากการสะสมความสำเร็จย่อยๆ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ฝึกฝน: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แบ่งเป็นหัวข้อย่อยของวิชา ภายใน 1 รอบการฝึกประกอบด้วยคำถาม 5 ข้อ เป็นคำถามแบบตัวเลือก เมื่อทำ 5 ข้อผ่านแล้วจะได้ EXP และสามารถเลือก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ฝึกต่อได้ โดยที่ความยากจะค่อยๆเพิ่มขึ้น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โปรเจ็ค: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มีหลากหลายหัวข้อให้เลือกทำได้ โดยแบ่งเป็น 2 รูปแบบ ได้แก่: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แบบมีไกด์ไลน์ - มีระดับความยากกว่าในการเรียนและฝึก จะมีโค๊ดบางส่วนเริ่มมาเล็กน้อย เมื่อติดจะมีส่วนเล็กๆให้กด hint ได้ 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แบบไม่มีไกด์ไลน์ - มีระดับความยากกว่าแบบที่ 1 โดยจะเริ่มมาให้แค่คำอธิบาย objective เท่านั้น และไม่สามารถกด hint ได้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สอบ: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แบ่งเป็นรายวิชาต่างๆ ชุดข้อสอบมีสองรูปแบบได้แก่: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เติมคำในช่องว่าง</a:t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ตัวเลือก </a:t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ชุดคำถามจะปรับเปลี่ยนอัตโนมัติตามความสามารถผู้สอบ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เมื่อสอบเสร็จแล้วจะแสดงผลการสอบสองรูปแบบ ได้แก่: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1 User vs Distribution: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แสดงให้ผู้สอบรู้ว่าคะแนนที่ได้อยู่จุดไหนของผู้สอบทั้งหมด 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ด้วย KDE line(ใช้งานคล้าย histogram แต่จะ smooth &amp; simple มากกว่า) 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มีการแบ่งกลุ่มช่วงคะแนนเป็น 3 กลุ่ม ได้แก่ [‘Novice’, Intermediate’, Advanced’]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มีเส้น reference line ระบุคะแนนของผู้สอบว่าอยู่จุดไหนบนการกระจายตัว 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และมีคำอธิบายเล็กน้อยว่าได้ percentile เท่าไหร่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ด้วยรูปแบบ  Distribution KDE line &amp; User Score reference line chart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แกน x = ช่วงคะแนน</a:t>
            </a:r>
            <a:endParaRPr>
              <a:solidFill>
                <a:schemeClr val="dk1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แกน y = จำนวนการสอบทั้ง platform</a:t>
            </a:r>
            <a:endParaRPr>
              <a:solidFill>
                <a:schemeClr val="dk1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แบ่งแยกสี = กลุ่มช่วงคะแนน [‘Novice’, Intermediate’, Advanced’]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Progress over time: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แสดงให้ผู้สอบรู้ว่ามีพัฒนาการอย่างไรบ้าง       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ด้วยรูปแบบ Simplified line chart </a:t>
            </a:r>
            <a:endParaRPr>
              <a:solidFill>
                <a:schemeClr val="dk1"/>
              </a:solidFill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แกน x = วันเวลาสอบ </a:t>
            </a:r>
            <a:endParaRPr>
              <a:solidFill>
                <a:schemeClr val="dk1"/>
              </a:solidFill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แกน y = คะแนน </a:t>
            </a:r>
            <a:endParaRPr>
              <a:solidFill>
                <a:schemeClr val="dk1"/>
              </a:solidFill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แบ่งแยกสี = กลุ่มช่วงคะแนน [‘Novice’, Intermediate’, Advanced’]</a:t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เมื่อสอบเสร็จแล้ว สามารถเข้าไปตรวจทานข้อสอบได้ เพื่อให้รู้ว่าผิดตรงไหน และที่ถูกคืออะไร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และระบบจะบอกว่าเราทำอะไรได้ดี และยังขาดเรื่องอะไร โดยจะแนะนำวิชาที่ต้องเรียนเพิ่มเติมมาให้บนหน้าจอด้วย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ภายใน 1 สัปดาห์สามารถสอบได้วิชาละ 2 ครั้งเท่านั้น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Asdf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Asdf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96ac8d2c9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096ac8d2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41844544f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041844544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41844544f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041844544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96ac8d2c9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096ac8d2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96ac8d2c9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096ac8d2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96ac8d2c9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096ac8d2c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96ac8d2c9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096ac8d2c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96ac8d2c9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096ac8d2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41844544f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041844544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6ac8d2c9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096ac8d2c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1844544f_2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1041844544f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96ac8d2c9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096ac8d2c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96ac8d2c9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096ac8d2c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96ac8d2c9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096ac8d2c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96ac8d2c9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096ac8d2c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96ac8d2c9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096ac8d2c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96ac8d2c9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096ac8d2c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96ac8d2c9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096ac8d2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6ac8d2c9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096ac8d2c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96ac8d2c9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096ac8d2c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96ac8d2c9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096ac8d2c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41844544f_2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041844544f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96ac8d2c9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096ac8d2c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96ac8d2c9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096ac8d2c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96ac8d2c9_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096ac8d2c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96ac8d2c9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096ac8d2c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96ac8d2c9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096ac8d2c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96ac8d2c9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096ac8d2c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96ac8d2c9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096ac8d2c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96ac8d2c9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096ac8d2c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96ac8d2c9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096ac8d2c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96ac8d2c9_0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096ac8d2c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41844544f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1041844544f_2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96ac8d2c9_0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096ac8d2c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96ac8d2c9_0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096ac8d2c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96ac8d2c9_0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096ac8d2c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96ac8d2c9_0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096ac8d2c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96ac8d2c9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096ac8d2c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96ac8d2c9_0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096ac8d2c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96ac8d2c9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096ac8d2c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96ac8d2c9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096ac8d2c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96ac8d2c9_0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096ac8d2c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96ac8d2c9_0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096ac8d2c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96ac8d2c9_0_4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096ac8d2c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96ac8d2c9_0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096ac8d2c9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96ac8d2c9_0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096ac8d2c9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96ac8d2c9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096ac8d2c9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96ac8d2c9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096ac8d2c9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96ac8d2c9_0_3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096ac8d2c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96ac8d2c9_0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096ac8d2c9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96ac8d2c9_0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096ac8d2c9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96ac8d2c9_0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096ac8d2c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96ac8d2c9_0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1096ac8d2c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96ac8d2c9_0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1096ac8d2c9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41844544f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041844544f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96ac8d2c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1096ac8d2c9_0_3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96ac8d2c9_0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096ac8d2c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96ac8d2c9_0_4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096ac8d2c9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96ac8d2c9_0_4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1096ac8d2c9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96ac8d2c9_0_4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096ac8d2c9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96ac8d2c9_0_4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096ac8d2c9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96ac8d2c9_0_4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1096ac8d2c9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096ac8d2c9_0_5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1096ac8d2c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เป็นแพลตฟอร์มการเรียน data science แบบ online มีให้เรียนทั้ง pc และ mobile เพื่อตอบโจทย์ผู้ที่ต้องการใช้ความรู้แขนงนี้ โดยมีกลุ่มเป้าหมายเป็นผู้ที่ต้องการทำงานโดยเฉพาะ และ บริษัทที่ต้องการพัฒนาพนักงาน จะมีระบบเฉพาะให้ โดยเป็นการเรียนระบบปิด ที่บริษัทจะกำหนดได้ว่าให้พนักงานเรียนเรื่องอะไร วัดผลได้ชัดเจนแบบ realtime ผ่าน dashboard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โดยมีโครงสร้างการเรียนแบบ “เรียน &gt; ฝึก &gt; ทำโปรเจ็ค &gt; สอบ" วนเป็นวงกลม เพื่อพัฒนาศักยภาพจนกว่าจะทำสำเร็จ 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96ac8d2c9_0_5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1096ac8d2c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96ac8d2c9_0_5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1096ac8d2c9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6ac8d2c9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096ac8d2c9_0_5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096ac8d2c9_0_6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1096ac8d2c9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อ้างอิง: </a:t>
            </a:r>
            <a:r>
              <a:rPr lang="en"/>
              <a:t>https://www.marketsandmarkets.com/Market-Reports/data-science-platform-market-21532997.html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96ac8d2c9_0_5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1096ac8d2c9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96ac8d2c9_0_5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1096ac8d2c9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41844544f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104184454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96ac8d2c9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1096ac8d2c9_0_5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◎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◉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◎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◉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◎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◉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◎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◉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◎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◉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◎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◉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0788" y="1"/>
            <a:ext cx="1343211" cy="75537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kokoabassplayer.github.io" TargetMode="External"/><Relationship Id="rId5" Type="http://schemas.openxmlformats.org/officeDocument/2006/relationships/image" Target="../media/image3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Relationship Id="rId4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png"/><Relationship Id="rId4" Type="http://schemas.openxmlformats.org/officeDocument/2006/relationships/image" Target="../media/image6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.png"/><Relationship Id="rId4" Type="http://schemas.openxmlformats.org/officeDocument/2006/relationships/image" Target="../media/image7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png"/><Relationship Id="rId4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Relationship Id="rId4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Relationship Id="rId4" Type="http://schemas.openxmlformats.org/officeDocument/2006/relationships/image" Target="../media/image8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png"/><Relationship Id="rId4" Type="http://schemas.openxmlformats.org/officeDocument/2006/relationships/image" Target="../media/image7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.png"/><Relationship Id="rId4" Type="http://schemas.openxmlformats.org/officeDocument/2006/relationships/image" Target="../media/image7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7.png"/><Relationship Id="rId4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.png"/><Relationship Id="rId4" Type="http://schemas.openxmlformats.org/officeDocument/2006/relationships/image" Target="../media/image7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7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marketsandmarkets.com/Market-Reports/data-science-platform-market-21532997.html" TargetMode="External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in/kokoabassplayer/" TargetMode="External"/><Relationship Id="rId10" Type="http://schemas.openxmlformats.org/officeDocument/2006/relationships/hyperlink" Target="https://www.facebook.com/KokoaBassPlayer" TargetMode="External"/><Relationship Id="rId13" Type="http://schemas.openxmlformats.org/officeDocument/2006/relationships/hyperlink" Target="mailto:nuttapong.but@ondemand.in.th" TargetMode="External"/><Relationship Id="rId12" Type="http://schemas.openxmlformats.org/officeDocument/2006/relationships/hyperlink" Target="mailto:kokoabassplayer@gmail.com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7.png"/><Relationship Id="rId4" Type="http://schemas.openxmlformats.org/officeDocument/2006/relationships/hyperlink" Target="https://www.datacamp.com/resources" TargetMode="External"/><Relationship Id="rId9" Type="http://schemas.openxmlformats.org/officeDocument/2006/relationships/hyperlink" Target="https://public.tableau.com/app/profile/smith2019#!/?newProfile=&amp;activeTab=0" TargetMode="External"/><Relationship Id="rId5" Type="http://schemas.openxmlformats.org/officeDocument/2006/relationships/hyperlink" Target="https://towardsdatascience.com/the-10-best-platforms-and-tools-to-learn-data-science-from-scratch-1d93eef1a32" TargetMode="External"/><Relationship Id="rId6" Type="http://schemas.openxmlformats.org/officeDocument/2006/relationships/hyperlink" Target="https://www.marketsandmarkets.com/Market-Reports/data-science-platform-market-21532997.html" TargetMode="External"/><Relationship Id="rId7" Type="http://schemas.openxmlformats.org/officeDocument/2006/relationships/hyperlink" Target="https://www.datacamp.com/profile/kokoabassplayer" TargetMode="External"/><Relationship Id="rId8" Type="http://schemas.openxmlformats.org/officeDocument/2006/relationships/hyperlink" Target="https://kokoabassplayer.github.io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210" y="1514364"/>
            <a:ext cx="322897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ctrTitle"/>
          </p:nvPr>
        </p:nvSpPr>
        <p:spPr>
          <a:xfrm>
            <a:off x="551801" y="746050"/>
            <a:ext cx="689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">
                <a:solidFill>
                  <a:srgbClr val="2879B9"/>
                </a:solidFill>
                <a:latin typeface="Prompt Medium"/>
                <a:ea typeface="Prompt Medium"/>
                <a:cs typeface="Prompt Medium"/>
                <a:sym typeface="Prompt Medium"/>
              </a:rPr>
              <a:t>Feature</a:t>
            </a:r>
            <a:endParaRPr b="0">
              <a:solidFill>
                <a:srgbClr val="2879B9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51796" y="1676197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mpt Light"/>
              <a:buChar char="-"/>
            </a:pP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เรียนได้ครบ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ทุกอุปกรณ์</a:t>
            </a: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endParaRPr sz="2400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mpt Light"/>
              <a:buChar char="-"/>
            </a:pP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ได้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ลงมือทำ</a:t>
            </a: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จริงทั้งขณะเรียนและทำโปรเจ็ค</a:t>
            </a:r>
            <a:endParaRPr sz="2400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mpt Light"/>
              <a:buChar char="-"/>
            </a:pP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สอน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หลากหลายเทคโนโลยี</a:t>
            </a: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Python, R, SQL, Tableau, PowerBi, Theory</a:t>
            </a:r>
            <a:endParaRPr sz="2400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mpt Light"/>
              <a:buChar char="-"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วัดผล</a:t>
            </a: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พร้อม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แนะนำสิ่งที่ควรเรียนเพิ่มเติม</a:t>
            </a:r>
            <a:endParaRPr b="1" sz="24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mpt Light"/>
              <a:buChar char="-"/>
            </a:pP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เรียนจบแล้ว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มีใบประกาศ</a:t>
            </a: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เล็กๆให้ภูมิใจ</a:t>
            </a:r>
            <a:endParaRPr sz="2400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mpt Light"/>
              <a:buChar char="-"/>
            </a:pP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ช่วยจัด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หางาน</a:t>
            </a:r>
            <a:endParaRPr b="1" sz="24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32"/>
          <p:cNvGrpSpPr/>
          <p:nvPr/>
        </p:nvGrpSpPr>
        <p:grpSpPr>
          <a:xfrm>
            <a:off x="4286627" y="1198271"/>
            <a:ext cx="4537267" cy="2661148"/>
            <a:chOff x="2282299" y="798604"/>
            <a:chExt cx="4537267" cy="2661148"/>
          </a:xfrm>
        </p:grpSpPr>
        <p:sp>
          <p:nvSpPr>
            <p:cNvPr id="146" name="Google Shape;146;p32"/>
            <p:cNvSpPr/>
            <p:nvPr/>
          </p:nvSpPr>
          <p:spPr>
            <a:xfrm>
              <a:off x="2653749" y="798604"/>
              <a:ext cx="3793780" cy="2539405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2"/>
            <p:cNvSpPr/>
            <p:nvPr/>
          </p:nvSpPr>
          <p:spPr>
            <a:xfrm>
              <a:off x="2282299" y="3389796"/>
              <a:ext cx="4537267" cy="69956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2282299" y="3333770"/>
              <a:ext cx="4536567" cy="55964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4216643" y="3333770"/>
              <a:ext cx="664383" cy="34978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32"/>
          <p:cNvSpPr txBox="1"/>
          <p:nvPr/>
        </p:nvSpPr>
        <p:spPr>
          <a:xfrm>
            <a:off x="422775" y="1773832"/>
            <a:ext cx="423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เรียนบน </a:t>
            </a:r>
            <a:r>
              <a:rPr b="0" i="0" lang="en" sz="3200" u="none" cap="none" strike="noStrike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Desktop</a:t>
            </a:r>
            <a:endParaRPr b="0" i="0" sz="2400" u="none" cap="none" strike="noStrike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Prompt Light"/>
                <a:ea typeface="Prompt Light"/>
                <a:cs typeface="Prompt Light"/>
                <a:sym typeface="Prompt Light"/>
              </a:rPr>
              <a:t>ใช้ฟังชั่นการเรียนได้ครบครัน</a:t>
            </a:r>
            <a:endParaRPr b="0" i="0" sz="1400" u="none" cap="none" strike="noStrike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151" name="Google Shape;15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9524" y="2"/>
            <a:ext cx="1344476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838" y="1337413"/>
            <a:ext cx="3506850" cy="22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33"/>
          <p:cNvGrpSpPr/>
          <p:nvPr/>
        </p:nvGrpSpPr>
        <p:grpSpPr>
          <a:xfrm>
            <a:off x="4954058" y="373570"/>
            <a:ext cx="2119546" cy="4396359"/>
            <a:chOff x="2547150" y="238125"/>
            <a:chExt cx="2525675" cy="5238750"/>
          </a:xfrm>
        </p:grpSpPr>
        <p:sp>
          <p:nvSpPr>
            <p:cNvPr id="158" name="Google Shape;158;p3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3"/>
          <p:cNvSpPr txBox="1"/>
          <p:nvPr/>
        </p:nvSpPr>
        <p:spPr>
          <a:xfrm>
            <a:off x="457200" y="1918838"/>
            <a:ext cx="423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เรียนบน </a:t>
            </a:r>
            <a:r>
              <a:rPr b="0" i="0" lang="en" sz="3200" u="none" cap="none" strike="noStrike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Mobile</a:t>
            </a:r>
            <a:endParaRPr b="0" i="0" sz="2400" u="none" cap="none" strike="noStrike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Prompt Light"/>
                <a:ea typeface="Prompt Light"/>
                <a:cs typeface="Prompt Light"/>
                <a:sym typeface="Prompt Light"/>
              </a:rPr>
              <a:t>เรียนและทำแบบฝึกหัด ได้ทุกที่ทุกเวลา</a:t>
            </a:r>
            <a:endParaRPr b="0" i="0" sz="1400" u="none" cap="none" strike="noStrike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9524" y="2"/>
            <a:ext cx="1344476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550" y="781000"/>
            <a:ext cx="2009150" cy="35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34"/>
          <p:cNvGrpSpPr/>
          <p:nvPr/>
        </p:nvGrpSpPr>
        <p:grpSpPr>
          <a:xfrm>
            <a:off x="4832806" y="623208"/>
            <a:ext cx="2736410" cy="4222433"/>
            <a:chOff x="2112475" y="238125"/>
            <a:chExt cx="3395050" cy="5238750"/>
          </a:xfrm>
        </p:grpSpPr>
        <p:sp>
          <p:nvSpPr>
            <p:cNvPr id="170" name="Google Shape;170;p34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4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4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4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34"/>
          <p:cNvSpPr txBox="1"/>
          <p:nvPr/>
        </p:nvSpPr>
        <p:spPr>
          <a:xfrm>
            <a:off x="457200" y="1918838"/>
            <a:ext cx="423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เรียนบน </a:t>
            </a:r>
            <a:r>
              <a:rPr b="0" i="0" lang="en" sz="3200" u="none" cap="none" strike="noStrike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Tablet</a:t>
            </a:r>
            <a:endParaRPr b="0" i="0" sz="2400" u="none" cap="none" strike="noStrike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Prompt Light"/>
                <a:ea typeface="Prompt Light"/>
                <a:cs typeface="Prompt Light"/>
                <a:sym typeface="Prompt Light"/>
              </a:rPr>
              <a:t>เรียนและทำแบบฝึกหัด ได้ทุกที่ทุกเวลา</a:t>
            </a:r>
            <a:endParaRPr b="0" i="0" sz="1400" u="none" cap="none" strike="noStrike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175" name="Google Shape;17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9524" y="2"/>
            <a:ext cx="1344476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975" y="1006988"/>
            <a:ext cx="2586075" cy="3454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ctrTitle"/>
          </p:nvPr>
        </p:nvSpPr>
        <p:spPr>
          <a:xfrm>
            <a:off x="551801" y="746050"/>
            <a:ext cx="689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">
                <a:solidFill>
                  <a:srgbClr val="2879B9"/>
                </a:solidFill>
                <a:latin typeface="Prompt Medium"/>
                <a:ea typeface="Prompt Medium"/>
                <a:cs typeface="Prompt Medium"/>
                <a:sym typeface="Prompt Medium"/>
              </a:rPr>
              <a:t>เลือกเส้นทางการเรียน</a:t>
            </a:r>
            <a:endParaRPr b="0">
              <a:solidFill>
                <a:srgbClr val="2879B9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182" name="Google Shape;182;p35"/>
          <p:cNvSpPr txBox="1"/>
          <p:nvPr>
            <p:ph idx="1" type="subTitle"/>
          </p:nvPr>
        </p:nvSpPr>
        <p:spPr>
          <a:xfrm>
            <a:off x="551796" y="1676197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mpt Light"/>
              <a:buChar char="-"/>
            </a:pPr>
            <a:r>
              <a:rPr b="1" lang="en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แบบ tracks</a:t>
            </a: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แบ่งเป็น 2 แบบ</a:t>
            </a:r>
            <a:endParaRPr sz="2400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mpt Light"/>
              <a:buAutoNum type="arabicPeriod"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Skill Tracks</a:t>
            </a: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- เรียนตามทักษะที่สนใจ</a:t>
            </a:r>
            <a:endParaRPr sz="2400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mpt Light"/>
              <a:buAutoNum type="arabicPeriod"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Career Tracks</a:t>
            </a: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- เรียนตามอาชีพที่สนใจ</a:t>
            </a:r>
            <a:endParaRPr sz="2400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mpt Light"/>
              <a:buChar char="-"/>
            </a:pPr>
            <a:r>
              <a:rPr b="1" lang="en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แบบ Courses</a:t>
            </a: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endParaRPr sz="2400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เลือก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บทเรียนย่อย</a:t>
            </a:r>
            <a:r>
              <a:rPr lang="en" sz="240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ได้ด้วยตนเอง</a:t>
            </a:r>
            <a:endParaRPr sz="2400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4957528" y="65499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Skill Tracks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รวม Course มาเป็นเส้นทางการเรียน ครอบคลุม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วิชาที่จำเป็นในทักษะ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ที่ต้องการ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เลือกไปตามเทคโนโลยีที่ต้องการได้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5" y="169300"/>
            <a:ext cx="4400075" cy="479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424" y="2386268"/>
            <a:ext cx="3945799" cy="258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idx="1" type="body"/>
          </p:nvPr>
        </p:nvSpPr>
        <p:spPr>
          <a:xfrm>
            <a:off x="4970578" y="58334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Career</a:t>
            </a: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Tracks</a:t>
            </a:r>
            <a:endParaRPr b="1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รวม Course มาเป็นเส้นทางการเรียน รวม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ทักษะที่จำเป็นในอาชีพ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ที่ต้องการ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เลือกไปตามเทคโนโลยีที่ต้องการได้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195" name="Google Shape;1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12" y="0"/>
            <a:ext cx="424642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889" y="2524971"/>
            <a:ext cx="4293261" cy="2538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idx="1" type="body"/>
          </p:nvPr>
        </p:nvSpPr>
        <p:spPr>
          <a:xfrm>
            <a:off x="4859878" y="63544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Courses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Course สั้นๆ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ตามความสนใจ ทั้ง tech stack และ หัวข้อที่ต้องการเรียน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เข้าถึงเนื้อหาที่ต้องการได้สะดวก ด้วย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ฟิลเตอร์ที่ครบครัน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Bookmark เพื่อกลับมา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ทบทวนอย่างรวดเร็วได้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202" name="Google Shape;2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25" y="856950"/>
            <a:ext cx="4419176" cy="328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325" y="2697850"/>
            <a:ext cx="3166701" cy="22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type="ctrTitle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โครงสร้างการเรียน</a:t>
            </a:r>
            <a:endParaRPr b="0" i="0" sz="4400" u="none" cap="none" strike="noStrike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209" name="Google Shape;209;p39"/>
          <p:cNvSpPr txBox="1"/>
          <p:nvPr>
            <p:ph idx="1" type="subTitle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“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เรียน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&gt;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ฝึกฝน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&gt;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นำไปใช้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&gt;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สอบ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" วนเป็นวงกลม เพื่อพัฒนาศักยภาพจนกว่าจะทำสำเร็จ เน้น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ลงมือทำ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และ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วัดผลได้</a:t>
            </a:r>
            <a:endParaRPr b="1" sz="24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000" y="1387518"/>
            <a:ext cx="3275574" cy="23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type="ctrTitle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เรียน</a:t>
            </a:r>
            <a:endParaRPr b="0" i="0" sz="4400" u="none" cap="none" strike="noStrike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216" name="Google Shape;216;p40"/>
          <p:cNvSpPr txBox="1"/>
          <p:nvPr>
            <p:ph idx="1" type="subTitle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เรียนด้วยการลงมือทำ เรียนสลับระหว่าง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VDO สั้น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และ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แบบฝึกหัด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 Interactive</a:t>
            </a:r>
            <a:endParaRPr b="1" sz="24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149" y="1168242"/>
            <a:ext cx="3035375" cy="28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ctrTitle"/>
          </p:nvPr>
        </p:nvSpPr>
        <p:spPr>
          <a:xfrm>
            <a:off x="2580929" y="655889"/>
            <a:ext cx="5642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Hello!</a:t>
            </a:r>
            <a:endParaRPr b="0" i="0" sz="6000" u="none" cap="none" strike="noStrike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2580925" y="1626850"/>
            <a:ext cx="618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I am </a:t>
            </a:r>
            <a:r>
              <a:rPr lang="en" sz="3600">
                <a:latin typeface="Prompt SemiBold"/>
                <a:ea typeface="Prompt SemiBold"/>
                <a:cs typeface="Prompt SemiBold"/>
                <a:sym typeface="Prompt SemiBold"/>
              </a:rPr>
              <a:t>Nuttapong Butprom</a:t>
            </a:r>
            <a:endParaRPr b="0" i="0" sz="3600" u="none" cap="none" strike="noStrike">
              <a:solidFill>
                <a:srgbClr val="000000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2580925" y="2451350"/>
            <a:ext cx="61839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7F7F7F"/>
                </a:solidFill>
                <a:latin typeface="Prompt Light"/>
                <a:ea typeface="Prompt Light"/>
                <a:cs typeface="Prompt Light"/>
                <a:sym typeface="Prompt Light"/>
              </a:rPr>
              <a:t>I am here because I love to give presentations. </a:t>
            </a:r>
            <a:endParaRPr b="0" i="0" sz="1800" u="none" cap="none" strike="noStrike">
              <a:solidFill>
                <a:srgbClr val="7F7F7F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7F7F7F"/>
                </a:solidFill>
                <a:latin typeface="Prompt Light"/>
                <a:ea typeface="Prompt Light"/>
                <a:cs typeface="Prompt Light"/>
                <a:sym typeface="Prompt Light"/>
              </a:rPr>
              <a:t>You can find me at: </a:t>
            </a:r>
            <a:r>
              <a:rPr lang="en" sz="1800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4"/>
              </a:rPr>
              <a:t>https://kokoabassplayer.github.io</a:t>
            </a:r>
            <a:endParaRPr sz="1800">
              <a:solidFill>
                <a:srgbClr val="7F7F7F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7F7F7F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94" name="Google Shape;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350" y="1103473"/>
            <a:ext cx="1831575" cy="18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" type="body"/>
          </p:nvPr>
        </p:nvSpPr>
        <p:spPr>
          <a:xfrm>
            <a:off x="4794778" y="174227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เรียน </a:t>
            </a: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- ภายใน Course</a:t>
            </a:r>
            <a:r>
              <a:rPr lang="en" sz="2800">
                <a:solidFill>
                  <a:srgbClr val="2879B9"/>
                </a:solidFill>
              </a:rPr>
              <a:t>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แต่ละคอสจะถูก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แบ่งย่อยเป็น 4-5 ส่วน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ปูพื้นจากง่ายไปยาก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บอก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ประวัติผู้สอน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พร้อมลิงค์เพื่อเข้าถึง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เรียนสำเร็จแล้ว สามารถ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แชร์ได้</a:t>
            </a:r>
            <a:r>
              <a:rPr b="1" lang="en" sz="160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หรือ นำ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ใบประกาศ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ไปใส่บน linkedin ได้สะดวก เพิ่มขวัญกำลังใจในการเรียน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dataset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ให้ หากต้องการนำไปเล่นต่อ หรืออยากเก็บ code บน repository ส่วนตัว (ตอนเรียนจริงไม่ต้องโหลดอะไร)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75" y="25"/>
            <a:ext cx="32487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4794778" y="174227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เรียน </a:t>
            </a:r>
            <a:r>
              <a:rPr b="1" lang="en" sz="28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- </a:t>
            </a:r>
            <a:r>
              <a:rPr b="1" lang="en" sz="2800">
                <a:solidFill>
                  <a:srgbClr val="2879B9"/>
                </a:solidFill>
              </a:rPr>
              <a:t>ส่วนย่อย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เริ่มที่ 1.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VDO สั้นๆ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-&gt; 2.1 แล้วให้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ทำแบบฝึกหัด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หรือ 2.2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ตอบคำถาม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เมื่อทำสำเร็จแล้วจะ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ได้คะแนนมาสะสม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และแสดงไว้ที่ datacamp โปรไฟล์ของผู้เรียน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00" y="587063"/>
            <a:ext cx="4525076" cy="3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idx="1" type="body"/>
          </p:nvPr>
        </p:nvSpPr>
        <p:spPr>
          <a:xfrm>
            <a:off x="4794778" y="174227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เรียน </a:t>
            </a:r>
            <a:r>
              <a:rPr b="1" lang="en" sz="28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- 1.</a:t>
            </a:r>
            <a:r>
              <a:rPr b="1" lang="en" sz="2800">
                <a:solidFill>
                  <a:srgbClr val="2879B9"/>
                </a:solidFill>
              </a:rPr>
              <a:t>VDO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VDO สั้นๆ</a:t>
            </a:r>
            <a:r>
              <a:rPr b="1" lang="en" sz="1600">
                <a:latin typeface="Prompt"/>
                <a:ea typeface="Prompt"/>
                <a:cs typeface="Prompt"/>
                <a:sym typeface="Prompt"/>
              </a:rPr>
              <a:t> </a:t>
            </a:r>
            <a:endParaRPr b="1" sz="1600"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เลือกภาษาได้ (*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มีภาษาไทย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แล้ว!) 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ปรับความเร็ว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download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document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ให้ที่ส่วนด้านล่าง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00" y="290225"/>
            <a:ext cx="4489979" cy="456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idx="1" type="body"/>
          </p:nvPr>
        </p:nvSpPr>
        <p:spPr>
          <a:xfrm>
            <a:off x="4794778" y="174227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เรียน </a:t>
            </a:r>
            <a:r>
              <a:rPr b="1" lang="en" sz="28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- 2.1 </a:t>
            </a:r>
            <a:r>
              <a:rPr b="1" lang="en" sz="2800">
                <a:solidFill>
                  <a:srgbClr val="2879B9"/>
                </a:solidFill>
              </a:rPr>
              <a:t>แบบฝึกหัด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เขียน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code และ run แบบ Interactive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ผลลัพย์ต้องถูกต้องจึงจะผ่าน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shell ให้รัน code ได้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ผู้เรียน explore ได้เต็มที่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slides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ให้เพื่อทบทวน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หากต้องการ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ตัวช่วย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คำใบ้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สามารถกดได้ (แต่จะไม่ได้คะแนนสะสม)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darkmode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(ถนอมสายตา และช่วยประหยัดพลังงาน)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50" y="612038"/>
            <a:ext cx="4508699" cy="39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idx="1" type="body"/>
          </p:nvPr>
        </p:nvSpPr>
        <p:spPr>
          <a:xfrm>
            <a:off x="4794778" y="174227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เรียน </a:t>
            </a:r>
            <a:r>
              <a:rPr b="1" lang="en" sz="28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- 2.2 </a:t>
            </a:r>
            <a:r>
              <a:rPr b="1" lang="en" sz="2800">
                <a:solidFill>
                  <a:srgbClr val="2879B9"/>
                </a:solidFill>
              </a:rPr>
              <a:t>ตอบคำถาม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ให้ผู้เรียน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ตอบคำถาม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shell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ให้รัน code ได้ทันที เสมือนมี virtual machine ให้ใช้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slides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ให้เพื่อทบทวน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หากต้องการตัวช่วย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คำใบ้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สามารถกดได้ (แต่จะไม่ได้คะแนนสะสม)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darkmode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(ถนอมสายตา และช่วยประหยัดพลังงาน)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50" y="1051900"/>
            <a:ext cx="4596549" cy="310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idx="1" type="body"/>
          </p:nvPr>
        </p:nvSpPr>
        <p:spPr>
          <a:xfrm>
            <a:off x="4794778" y="174227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เรียน </a:t>
            </a:r>
            <a:r>
              <a:rPr b="1" lang="en" sz="28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- Progress Bar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ติดตามผลการเรียนได้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ไม่หลุด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53" name="Google Shape;2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00" y="1919288"/>
            <a:ext cx="239077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>
            <p:ph type="ctrTitle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ฝึกฝน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259" name="Google Shape;259;p47"/>
          <p:cNvSpPr txBox="1"/>
          <p:nvPr>
            <p:ph idx="1" type="subTitle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ลับคมความสามารถใหม่ได้ทุกวัน ด้วย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แบบฝึกหัดสั้นๆ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ทำได้ทั้ง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Desktop และ Mobile</a:t>
            </a:r>
            <a:endParaRPr b="1" sz="24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260" name="Google Shape;26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325" y="1229125"/>
            <a:ext cx="2746850" cy="26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>
            <p:ph idx="1" type="body"/>
          </p:nvPr>
        </p:nvSpPr>
        <p:spPr>
          <a:xfrm>
            <a:off x="4859878" y="63544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Practice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เฉพาะวิชาที่เรียนแล้ว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ถึงจะฝึกได้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ทำ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โจทย์ 5 ข้อ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ไม่จำกัด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เวลา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สะสมค่า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ประสบการณ์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แบบฝึกหัดจะ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เพิ่มความยากขึ้นเรื่อยๆ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ตามทักษะ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266" name="Google Shape;2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3900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556" y="3233268"/>
            <a:ext cx="3952224" cy="15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idx="1" type="body"/>
          </p:nvPr>
        </p:nvSpPr>
        <p:spPr>
          <a:xfrm>
            <a:off x="4859878" y="63544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Practice - แบบตัวเลือก</a:t>
            </a:r>
            <a:endParaRPr b="1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เลือกคำตอบ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ที่ถูกต้องจากตัวเลือกที่กำหนดให้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รายงานข้อผิดพลาดได้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มีเฉลย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เมื่อตอบผิด เพื่อให้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เข้าใจสิ่งที่ถูก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25" y="455325"/>
            <a:ext cx="4527756" cy="423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075" y="3356566"/>
            <a:ext cx="4436524" cy="40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4120700"/>
            <a:ext cx="4436524" cy="56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idx="1" type="body"/>
          </p:nvPr>
        </p:nvSpPr>
        <p:spPr>
          <a:xfrm>
            <a:off x="4859878" y="63544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Practice - แบบเติมคำ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เลือกคำตอบ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ที่ถูกต้องจากตัวเลือกที่กำหนดให้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รายงานข้อผิดพลาดได้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มีเฉลย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เมื่อตอบผิด เพื่อให้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เข้าใจสิ่งที่ถูก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5" y="515700"/>
            <a:ext cx="4555079" cy="41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000" y="4062821"/>
            <a:ext cx="4417001" cy="56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3356566"/>
            <a:ext cx="4436524" cy="40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title"/>
          </p:nvPr>
        </p:nvSpPr>
        <p:spPr>
          <a:xfrm>
            <a:off x="786150" y="522515"/>
            <a:ext cx="7571700" cy="14606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4000">
                <a:solidFill>
                  <a:srgbClr val="2879B9"/>
                </a:solidFill>
                <a:latin typeface="Prompt Medium"/>
                <a:ea typeface="Prompt Medium"/>
                <a:cs typeface="Prompt Medium"/>
                <a:sym typeface="Prompt Medium"/>
              </a:rPr>
              <a:t>Instructions for use</a:t>
            </a:r>
            <a:br>
              <a:rPr lang="en" sz="4000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4000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4000">
              <a:solidFill>
                <a:srgbClr val="2879B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4"/>
          <p:cNvSpPr txBox="1"/>
          <p:nvPr/>
        </p:nvSpPr>
        <p:spPr>
          <a:xfrm>
            <a:off x="786150" y="1721625"/>
            <a:ext cx="48204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rPr>
              <a:t>เพื่อ</a:t>
            </a:r>
            <a:r>
              <a:rPr b="1" i="0" lang="en" sz="1400" u="none" cap="none" strike="noStrike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แบ</a:t>
            </a:r>
            <a:r>
              <a:rPr b="1" lang="en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่งปัน</a:t>
            </a:r>
            <a:r>
              <a:rPr b="1" lang="en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ประสบการณ์</a:t>
            </a:r>
            <a:r>
              <a:rPr lang="en"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rPr>
              <a:t>การใช้งาน, </a:t>
            </a:r>
            <a:r>
              <a:rPr b="1" lang="en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สรุป Feature</a:t>
            </a:r>
            <a:r>
              <a:rPr lang="en"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rPr>
              <a:t> ต่างๆ และ</a:t>
            </a:r>
            <a:r>
              <a:rPr b="1" lang="en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ทำความเข้าใจระบบ</a:t>
            </a:r>
            <a:r>
              <a:rPr lang="en"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rPr>
              <a:t>การเรียน</a:t>
            </a:r>
            <a:endParaRPr>
              <a:solidFill>
                <a:schemeClr val="dk1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3238"/>
                </a:solidFill>
                <a:latin typeface="Prompt Light"/>
                <a:ea typeface="Prompt Light"/>
                <a:cs typeface="Prompt Light"/>
                <a:sym typeface="Prompt Light"/>
              </a:rPr>
              <a:t>และนำไป</a:t>
            </a:r>
            <a:r>
              <a:rPr b="1" lang="en" sz="12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ประยุกย์ในการพัฒนา learning platform</a:t>
            </a:r>
            <a:r>
              <a:rPr lang="en" sz="1200">
                <a:solidFill>
                  <a:srgbClr val="263238"/>
                </a:solidFill>
                <a:latin typeface="Prompt Light"/>
                <a:ea typeface="Prompt Light"/>
                <a:cs typeface="Prompt Light"/>
                <a:sym typeface="Prompt Light"/>
              </a:rPr>
              <a:t> ของเราต่อไป</a:t>
            </a:r>
            <a:endParaRPr b="0" i="0" sz="1200" u="none" cap="none" strike="noStrike">
              <a:solidFill>
                <a:srgbClr val="263238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idx="1" type="body"/>
          </p:nvPr>
        </p:nvSpPr>
        <p:spPr>
          <a:xfrm>
            <a:off x="4872878" y="174224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Practice</a:t>
            </a:r>
            <a:endParaRPr b="1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Gamification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กระตุ้นให้ฝึกทุกวัน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ด้วยการสะสม Streak และพอยท์ XP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89" name="Google Shape;2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50" y="124075"/>
            <a:ext cx="4555079" cy="239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196" y="2520521"/>
            <a:ext cx="2736375" cy="24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ctrTitle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นำไปใช้</a:t>
            </a:r>
            <a:endParaRPr b="0" i="0" sz="4400" u="none" cap="none" strike="noStrike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296" name="Google Shape;296;p52"/>
          <p:cNvSpPr txBox="1"/>
          <p:nvPr>
            <p:ph idx="1" type="subTitle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ประยุกย์ใช้ทักษะใหม่ในการทำโปรเจค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เพิ่มความมั่น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ในสภาพแวดล้อมที่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ไรความเสี่ยง</a:t>
            </a:r>
            <a:endParaRPr b="1" sz="24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650" y="1147050"/>
            <a:ext cx="2799600" cy="28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idx="1" type="body"/>
          </p:nvPr>
        </p:nvSpPr>
        <p:spPr>
          <a:xfrm>
            <a:off x="4859878" y="63544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Apply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ทำโปรเจ็ค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แก้ปัญหาจากโจทย์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ทำบน platform ได้ทันที ไม่ต้องสลับหน้าจอ (ใช้สภาพแวดล้อมจริงโดย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Jupyter Notebook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)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เผยแพร่ผลงานเพื่อ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เก็บไว้เป็น portfolio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303" name="Google Shape;3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675" y="2759575"/>
            <a:ext cx="2297474" cy="23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" y="0"/>
            <a:ext cx="46334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type="ctrTitle"/>
          </p:nvPr>
        </p:nvSpPr>
        <p:spPr>
          <a:xfrm>
            <a:off x="533400" y="68373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สอบ</a:t>
            </a:r>
            <a:endParaRPr b="0" i="0" sz="4400" u="none" cap="none" strike="noStrike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310" name="Google Shape;310;p54"/>
          <p:cNvSpPr txBox="1"/>
          <p:nvPr>
            <p:ph idx="1" type="subTitle"/>
          </p:nvPr>
        </p:nvSpPr>
        <p:spPr>
          <a:xfrm>
            <a:off x="533400" y="1875263"/>
            <a:ext cx="4779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รู้ว่าอยู่จุดไหน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ทักษะเป็นอย่างไร? สอบสั้น 10 นาที และรับ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คำแนะนำการเรียนเฉพาะบุคคล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DataCamp Signal Assessments ออกแบบเพื่อให้อยู่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บนเส้นทางการเรียนที่ดีที่สุด</a:t>
            </a:r>
            <a:endParaRPr b="1" sz="24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311" name="Google Shape;3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775" y="1111959"/>
            <a:ext cx="2941355" cy="28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/>
          <p:nvPr>
            <p:ph idx="1" type="body"/>
          </p:nvPr>
        </p:nvSpPr>
        <p:spPr>
          <a:xfrm>
            <a:off x="4859878" y="63544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Assessments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เลือกหัวข้อ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ในการสอบได้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ทำข้อ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สอบ 15 ข้อ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จำกัดเวลา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ข้อละ 75 วินาที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เติม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code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ลองในช่องว่าง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เปลี่ยนตามทักษะ</a:t>
            </a:r>
            <a:r>
              <a:rPr lang="en" sz="16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แบบ</a:t>
            </a:r>
            <a:r>
              <a:rPr lang="en" sz="16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realtime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รับ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ผลสอบ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และ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คำแนะนำการเรียน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เมื่อสอบเสร็จ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จำกัดแต่ละหัวข้อ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สอบได้ 2 ครั้งต่อ</a:t>
            </a:r>
            <a:r>
              <a:rPr lang="en" sz="16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สัปดาห์</a:t>
            </a:r>
            <a:endParaRPr sz="16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317" name="Google Shape;3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9" y="259625"/>
            <a:ext cx="4641074" cy="462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775" y="3136625"/>
            <a:ext cx="2048150" cy="18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2900" y="3136625"/>
            <a:ext cx="2048150" cy="18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6"/>
          <p:cNvSpPr txBox="1"/>
          <p:nvPr>
            <p:ph idx="1" type="body"/>
          </p:nvPr>
        </p:nvSpPr>
        <p:spPr>
          <a:xfrm>
            <a:off x="4859878" y="63544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Assessments -</a:t>
            </a:r>
            <a:endParaRPr sz="28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Result Overview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บอกแนวโน้ม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คะแนนในการสอบที่ผ่านมาด้วยแผนภูมิ Line Chart 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รู้ว่าอยู่จุดไหน</a:t>
            </a:r>
            <a:r>
              <a:rPr lang="en" sz="16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เมื่อเทียบกับผู้สอบทั้งหมดด้วยแผนภูมิ KDE vs Score 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รู้ว่า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เก่งตรงไหน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รู้ว่า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อ่อนตรงไหน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แนะนำ Course</a:t>
            </a:r>
            <a:r>
              <a:rPr lang="en" sz="16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ที่ควรเรียนเสริม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325" name="Google Shape;3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25" y="575687"/>
            <a:ext cx="4563525" cy="39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625" y="3369800"/>
            <a:ext cx="3080099" cy="15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4859878" y="63544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Assessments </a:t>
            </a: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-</a:t>
            </a:r>
            <a:endParaRPr sz="28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Result Details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บอก Progress 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คะแนนในแต่ละข้อว่าอยู่กลุ่มไหน ทำได้ดีขึ้นหรือแย่ลง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รู้ว่า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ผิดตรงไหน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ต้อง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แก้ตรงไหน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แนะนำ Course</a:t>
            </a:r>
            <a:r>
              <a:rPr lang="en" sz="16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ที่ควรเรียนเพื่อให้ทำได้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แจ้งปัญหาได้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332" name="Google Shape;3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45936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ctrTitle"/>
          </p:nvPr>
        </p:nvSpPr>
        <p:spPr>
          <a:xfrm>
            <a:off x="551796" y="746051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">
                <a:solidFill>
                  <a:srgbClr val="2879B9"/>
                </a:solidFill>
                <a:latin typeface="Prompt Medium"/>
                <a:ea typeface="Prompt Medium"/>
                <a:cs typeface="Prompt Medium"/>
                <a:sym typeface="Prompt Medium"/>
              </a:rPr>
              <a:t>Workspace</a:t>
            </a:r>
            <a:endParaRPr b="0">
              <a:solidFill>
                <a:srgbClr val="2879B9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338" name="Google Shape;338;p58"/>
          <p:cNvSpPr txBox="1"/>
          <p:nvPr>
            <p:ph idx="1" type="subTitle"/>
          </p:nvPr>
        </p:nvSpPr>
        <p:spPr>
          <a:xfrm>
            <a:off x="551796" y="1676197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พื้นที่สำหรับ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ทดลอง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และ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เผยแพร่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ผลงาน มี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Datasets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ให้เล่น และ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template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ในการทำงาน Data Science ได้ทันที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เพียงเปลี่ยน Data Source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endParaRPr sz="24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4920453" y="79852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Workspace - Workspaces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สร้างและ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ใช้งาน Notebook ได้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เต็มที่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มีสองภาษาได้แก่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Python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และ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R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เชื่อมต่อกับ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Github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344" name="Google Shape;3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520415"/>
            <a:ext cx="4800549" cy="410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idx="1" type="body"/>
          </p:nvPr>
        </p:nvSpPr>
        <p:spPr>
          <a:xfrm>
            <a:off x="4920453" y="79852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Workspace - Publications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เผยแพร่ผลงานได้ และ แบ่งปันผลงานได้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350" name="Google Shape;3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809464"/>
            <a:ext cx="4808901" cy="35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ctrTitle"/>
          </p:nvPr>
        </p:nvSpPr>
        <p:spPr>
          <a:xfrm>
            <a:off x="1013460" y="2819913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">
                <a:solidFill>
                  <a:srgbClr val="607D8B"/>
                </a:solidFill>
                <a:latin typeface="Prompt ExtraLight"/>
                <a:ea typeface="Prompt ExtraLight"/>
                <a:cs typeface="Prompt ExtraLight"/>
                <a:sym typeface="Prompt ExtraLight"/>
              </a:rPr>
              <a:t>Online Data Science Learning Platform Experience Sharing</a:t>
            </a:r>
            <a:endParaRPr b="0">
              <a:solidFill>
                <a:srgbClr val="607D8B"/>
              </a:solidFill>
              <a:latin typeface="Prompt ExtraLight"/>
              <a:ea typeface="Prompt ExtraLight"/>
              <a:cs typeface="Prompt ExtraLight"/>
              <a:sym typeface="Prompt ExtraLight"/>
            </a:endParaRPr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450" y="677600"/>
            <a:ext cx="4397001" cy="16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 txBox="1"/>
          <p:nvPr>
            <p:ph idx="1" type="body"/>
          </p:nvPr>
        </p:nvSpPr>
        <p:spPr>
          <a:xfrm>
            <a:off x="4920453" y="79852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Workspace - Datasets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 Datasets ให้เล่นหลากหลายอุตสาหกรรม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356" name="Google Shape;3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8650"/>
            <a:ext cx="4777451" cy="36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 txBox="1"/>
          <p:nvPr>
            <p:ph idx="1" type="body"/>
          </p:nvPr>
        </p:nvSpPr>
        <p:spPr>
          <a:xfrm>
            <a:off x="4920453" y="79852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Workspace - Templates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 templates เพื่อ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ช่วยให้เริ่มต้นทำได้ง่ายขึ้น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แบ่งเป็น 2 แบบ ได้แก่ </a:t>
            </a:r>
            <a:r>
              <a:rPr lang="en" sz="1600">
                <a:solidFill>
                  <a:srgbClr val="5ED1FC"/>
                </a:solidFill>
                <a:latin typeface="Prompt Light"/>
                <a:ea typeface="Prompt Light"/>
                <a:cs typeface="Prompt Light"/>
                <a:sym typeface="Prompt Light"/>
              </a:rPr>
              <a:t>Recipes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และ </a:t>
            </a:r>
            <a:r>
              <a:rPr lang="en" sz="1600">
                <a:solidFill>
                  <a:srgbClr val="FD87B8"/>
                </a:solidFill>
                <a:latin typeface="Prompt Light"/>
                <a:ea typeface="Prompt Light"/>
                <a:cs typeface="Prompt Light"/>
                <a:sym typeface="Prompt Light"/>
              </a:rPr>
              <a:t>Playbook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solidFill>
                  <a:srgbClr val="5ED1FC"/>
                </a:solidFill>
                <a:latin typeface="Prompt Light"/>
                <a:ea typeface="Prompt Light"/>
                <a:cs typeface="Prompt Light"/>
                <a:sym typeface="Prompt Light"/>
              </a:rPr>
              <a:t>Recipes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- เป็นสูตร code ที่ใช้ทำงาน Data Science อยู่เป็นประจำ 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solidFill>
                  <a:srgbClr val="FD87B8"/>
                </a:solidFill>
                <a:latin typeface="Prompt Light"/>
                <a:ea typeface="Prompt Light"/>
                <a:cs typeface="Prompt Light"/>
                <a:sym typeface="Prompt Light"/>
              </a:rPr>
              <a:t>Playbook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- เปลี่ยน Data Source เพื่อเริ่มต้นใช้งาน แก้ปัญหาได้อย่างรวดเร็ว และสวยงาม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362" name="Google Shape;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09604"/>
            <a:ext cx="4805051" cy="47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idx="1" type="body"/>
          </p:nvPr>
        </p:nvSpPr>
        <p:spPr>
          <a:xfrm>
            <a:off x="4920453" y="79852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Workspace - Explore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สำรวจผลงานของ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ผู้เรียนท่านอื่น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ได้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มีระบบแนะนำ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ทั้งใหม่ล่าสุด และมาแรง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มี 2 ภาษา ได้แก่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Python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 และ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R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368" name="Google Shape;3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613"/>
            <a:ext cx="4792676" cy="463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ctrTitle"/>
          </p:nvPr>
        </p:nvSpPr>
        <p:spPr>
          <a:xfrm>
            <a:off x="551796" y="746051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">
                <a:solidFill>
                  <a:srgbClr val="2879B9"/>
                </a:solidFill>
                <a:latin typeface="Prompt Medium"/>
                <a:ea typeface="Prompt Medium"/>
                <a:cs typeface="Prompt Medium"/>
                <a:sym typeface="Prompt Medium"/>
              </a:rPr>
              <a:t>Certifications</a:t>
            </a:r>
            <a:endParaRPr b="0">
              <a:solidFill>
                <a:srgbClr val="2879B9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374" name="Google Shape;374;p64"/>
          <p:cNvSpPr txBox="1"/>
          <p:nvPr>
            <p:ph idx="1" type="subTitle"/>
          </p:nvPr>
        </p:nvSpPr>
        <p:spPr>
          <a:xfrm>
            <a:off x="551796" y="1676197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มีสองสายงานได้แก่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Data Scientist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และ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Data Analyst</a:t>
            </a:r>
            <a:r>
              <a:rPr lang="en" sz="24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และช่วยเหลือผู้เรียนในการหางานด้วย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Career Services</a:t>
            </a:r>
            <a:endParaRPr b="1" sz="24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375" name="Google Shape;37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00" y="3142325"/>
            <a:ext cx="5899899" cy="1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5"/>
          <p:cNvSpPr txBox="1"/>
          <p:nvPr>
            <p:ph idx="1" type="body"/>
          </p:nvPr>
        </p:nvSpPr>
        <p:spPr>
          <a:xfrm>
            <a:off x="4920453" y="798521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Certifications - </a:t>
            </a:r>
            <a:endParaRPr sz="28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Data Scientist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สอบ 4 กลุ่มทักษะ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หลัก แบบจำกัดเวลา 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Coding challenge ด้วยการ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ทำโปรเจ็คแบบฟรีฟอร์ม ให้ไดผลลัพย์ที่ถูกต้อง</a:t>
            </a:r>
            <a:r>
              <a:rPr lang="en" sz="16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ไม่มีตัวช่วยและคำแนะนำ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Case study จองเวลาผู้ตรวจสอบ เพื่อรับโจทย์มา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ทำโปรเจคและ present สด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ให้ผู้ตรวจสอบที่ USA ทั้ง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Technical และ Non Technical audience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ผ่านทั้งหมด รับ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ใบประกาศ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พร้อม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สิทธิเข้าถึงบริการช่วยหางาน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381" name="Google Shape;3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4"/>
            <a:ext cx="44447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idx="1" type="body"/>
          </p:nvPr>
        </p:nvSpPr>
        <p:spPr>
          <a:xfrm>
            <a:off x="5069128" y="72139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Certifications - </a:t>
            </a:r>
            <a:endParaRPr sz="28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Data Analyst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สอบ 1 กลุ่มทักษะ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หลัก แบบจำกัดเวลา 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Coding challenge ด้วยการ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ทำ 2 โปรเจ็คแบบฟรีฟอร์ม ให้ไดผลลัพย์ที่ถูกต้อง</a:t>
            </a:r>
            <a:r>
              <a:rPr lang="en" sz="16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ไม่มีตัวช่วยและคำแนะนำ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Case study จองเวลาผู้ตรวจสอบ เพื่อรับโจทย์มา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ทำโปรเจคและ present สด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ให้ผู้ตรวจสอบที่ USA ทั้ง 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Technical และ Non Technical audience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ผ่านทั้งหมด รับ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ใบประกาศ</a:t>
            </a: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พร้อม</a:t>
            </a:r>
            <a:r>
              <a:rPr b="1" lang="en" sz="16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สิทธิเข้าถึงบริการช่วยหางาน</a:t>
            </a:r>
            <a:endParaRPr b="1" sz="16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387" name="Google Shape;38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210031"/>
            <a:ext cx="4813075" cy="472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7"/>
          <p:cNvSpPr txBox="1"/>
          <p:nvPr>
            <p:ph idx="1" type="body"/>
          </p:nvPr>
        </p:nvSpPr>
        <p:spPr>
          <a:xfrm>
            <a:off x="577475" y="550700"/>
            <a:ext cx="67632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Certifications </a:t>
            </a:r>
            <a:endParaRPr sz="28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- ตัวอย่างใบประกาศและ</a:t>
            </a: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บริการช่วยหางาน</a:t>
            </a:r>
            <a:endParaRPr sz="16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393" name="Google Shape;3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63" y="2329413"/>
            <a:ext cx="3807325" cy="21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87" y="2302004"/>
            <a:ext cx="4298675" cy="221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/>
          <p:nvPr>
            <p:ph type="ctrTitle"/>
          </p:nvPr>
        </p:nvSpPr>
        <p:spPr>
          <a:xfrm>
            <a:off x="551796" y="746051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">
                <a:solidFill>
                  <a:srgbClr val="2879B9"/>
                </a:solidFill>
                <a:latin typeface="Prompt Medium"/>
                <a:ea typeface="Prompt Medium"/>
                <a:cs typeface="Prompt Medium"/>
                <a:sym typeface="Prompt Medium"/>
              </a:rPr>
              <a:t>Talent</a:t>
            </a:r>
            <a:endParaRPr b="0">
              <a:solidFill>
                <a:srgbClr val="2879B9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400" name="Google Shape;400;p68"/>
          <p:cNvSpPr txBox="1"/>
          <p:nvPr>
            <p:ph idx="1" type="subTitle"/>
          </p:nvPr>
        </p:nvSpPr>
        <p:spPr>
          <a:xfrm>
            <a:off x="551796" y="1676197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สร้างโปรไฟล์ได้ง่ายๆเพื่อ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เปิดโอกาสในการรับงานด้าน Data ได้ทั่วโลก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โดยไม่ผ่านตัวกลาง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ผู้จ้างติดต่อผู้เรียนได้โดยตรง</a:t>
            </a:r>
            <a:endParaRPr b="1" sz="24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/>
          <p:nvPr>
            <p:ph idx="1" type="body"/>
          </p:nvPr>
        </p:nvSpPr>
        <p:spPr>
          <a:xfrm>
            <a:off x="577475" y="550700"/>
            <a:ext cx="67632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Talent</a:t>
            </a:r>
            <a:endParaRPr sz="28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- ตัวอย่าง โปรไฟล์ และ การสร้าง</a:t>
            </a:r>
            <a:endParaRPr sz="16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406" name="Google Shape;4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75" y="1654225"/>
            <a:ext cx="3560950" cy="328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575" y="1654225"/>
            <a:ext cx="3560951" cy="328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"/>
          <p:cNvSpPr txBox="1"/>
          <p:nvPr>
            <p:ph type="ctrTitle"/>
          </p:nvPr>
        </p:nvSpPr>
        <p:spPr>
          <a:xfrm>
            <a:off x="551796" y="746051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">
                <a:solidFill>
                  <a:srgbClr val="2879B9"/>
                </a:solidFill>
                <a:latin typeface="Prompt Medium"/>
                <a:ea typeface="Prompt Medium"/>
                <a:cs typeface="Prompt Medium"/>
                <a:sym typeface="Prompt Medium"/>
              </a:rPr>
              <a:t>Groups</a:t>
            </a:r>
            <a:endParaRPr b="0">
              <a:solidFill>
                <a:srgbClr val="2879B9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413" name="Google Shape;413;p70"/>
          <p:cNvSpPr txBox="1"/>
          <p:nvPr>
            <p:ph idx="1" type="subTitle"/>
          </p:nvPr>
        </p:nvSpPr>
        <p:spPr>
          <a:xfrm>
            <a:off x="551796" y="1676197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ตั้งกลุ่มในการเรียนกับเพื่อนที่ทำงาน หรือสถานศึกษา เพิ่มความสนุกและความท้าทาย</a:t>
            </a:r>
            <a:endParaRPr sz="24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414" name="Google Shape;41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774" y="2644472"/>
            <a:ext cx="3624641" cy="23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786150" y="522515"/>
            <a:ext cx="75717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4000">
                <a:solidFill>
                  <a:srgbClr val="2879B9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DataCamp คืออะไร?</a:t>
            </a:r>
            <a:br>
              <a:rPr lang="en" sz="4000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4000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4000">
              <a:solidFill>
                <a:srgbClr val="2879B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786150" y="1721625"/>
            <a:ext cx="48204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rPr>
              <a:t>เป็น Online Learning Platform สำหรับผู้ที่ต้องการทักษะด้าน Coding, Data Science, Machine learning</a:t>
            </a:r>
            <a:endParaRPr b="0" i="0" sz="1200" u="none" cap="none" strike="noStrike">
              <a:solidFill>
                <a:srgbClr val="263238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/>
          <p:nvPr>
            <p:ph idx="1" type="body"/>
          </p:nvPr>
        </p:nvSpPr>
        <p:spPr>
          <a:xfrm>
            <a:off x="577475" y="550700"/>
            <a:ext cx="67632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Group</a:t>
            </a:r>
            <a:endParaRPr sz="28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- ตัวอย่าง</a:t>
            </a:r>
            <a:endParaRPr sz="16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420" name="Google Shape;42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600" y="652187"/>
            <a:ext cx="5852476" cy="383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2"/>
          <p:cNvSpPr txBox="1"/>
          <p:nvPr>
            <p:ph type="ctrTitle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User Profile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426" name="Google Shape;426;p72"/>
          <p:cNvSpPr txBox="1"/>
          <p:nvPr>
            <p:ph idx="1" type="subTitle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สรุปข้อมูลผู้เรียน และแบ่งปันให้ผู้สนใจได้</a:t>
            </a:r>
            <a:endParaRPr sz="24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3"/>
          <p:cNvSpPr txBox="1"/>
          <p:nvPr>
            <p:ph idx="1" type="body"/>
          </p:nvPr>
        </p:nvSpPr>
        <p:spPr>
          <a:xfrm>
            <a:off x="577475" y="550700"/>
            <a:ext cx="67632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User Profile</a:t>
            </a:r>
            <a:endParaRPr sz="28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- </a:t>
            </a: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ตัวอย่าง</a:t>
            </a:r>
            <a:endParaRPr sz="16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432" name="Google Shape;4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125" y="0"/>
            <a:ext cx="37250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/>
          <p:nvPr>
            <p:ph idx="1" type="body"/>
          </p:nvPr>
        </p:nvSpPr>
        <p:spPr>
          <a:xfrm>
            <a:off x="5069128" y="72139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User Profile</a:t>
            </a: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- </a:t>
            </a:r>
            <a:endParaRPr sz="28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Edit</a:t>
            </a:r>
            <a:endParaRPr b="1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ปรับแต่งได้อย่างละเอียด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438" name="Google Shape;43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4"/>
            <a:ext cx="49770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/>
          <p:nvPr>
            <p:ph type="ctrTitle"/>
          </p:nvPr>
        </p:nvSpPr>
        <p:spPr>
          <a:xfrm>
            <a:off x="533400" y="30728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Community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444" name="Google Shape;444;p75"/>
          <p:cNvSpPr txBox="1"/>
          <p:nvPr>
            <p:ph idx="1" type="subTitle"/>
          </p:nvPr>
        </p:nvSpPr>
        <p:spPr>
          <a:xfrm>
            <a:off x="533400" y="1467075"/>
            <a:ext cx="5869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เข้าถึงชุมชนเพื่อนพูดคุยแลกเปลี่ยน ถามปัญหา หรือค้นหาแหล่งความรู้เพิ่มเติม</a:t>
            </a:r>
            <a:endParaRPr sz="24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6"/>
          <p:cNvSpPr txBox="1"/>
          <p:nvPr>
            <p:ph idx="1" type="body"/>
          </p:nvPr>
        </p:nvSpPr>
        <p:spPr>
          <a:xfrm>
            <a:off x="5069128" y="721396"/>
            <a:ext cx="38976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Community </a:t>
            </a: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- </a:t>
            </a:r>
            <a:endParaRPr sz="28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ชุมชน แหล่งความรู้ และทางลัด</a:t>
            </a:r>
            <a:endParaRPr b="1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สอนการทำ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Cheat sheet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Free Course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Podcast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Chat สะดวกด้วย Slack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บลอค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ศูนย์รวมทรัพยากร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mpt Light"/>
              <a:buChar char="-"/>
            </a:pPr>
            <a:r>
              <a:rPr lang="en" sz="1600">
                <a:latin typeface="Prompt Light"/>
                <a:ea typeface="Prompt Light"/>
                <a:cs typeface="Prompt Light"/>
                <a:sym typeface="Prompt Light"/>
              </a:rPr>
              <a:t>แนะนำ Event</a:t>
            </a:r>
            <a:endParaRPr sz="16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450" name="Google Shape;4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4"/>
            <a:ext cx="46456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7"/>
          <p:cNvSpPr txBox="1"/>
          <p:nvPr>
            <p:ph type="ctrTitle"/>
          </p:nvPr>
        </p:nvSpPr>
        <p:spPr>
          <a:xfrm>
            <a:off x="533400" y="30728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Support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456" name="Google Shape;456;p77"/>
          <p:cNvSpPr txBox="1"/>
          <p:nvPr>
            <p:ph idx="1" type="subTitle"/>
          </p:nvPr>
        </p:nvSpPr>
        <p:spPr>
          <a:xfrm>
            <a:off x="533400" y="1467075"/>
            <a:ext cx="5869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ศูนย์ช่วยเหลือคลอบคลุมทั้งเรื่องแพลตฟอร์มและการเรียนรู้ ครบครัน</a:t>
            </a:r>
            <a:endParaRPr sz="24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457" name="Google Shape;45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90" y="2453975"/>
            <a:ext cx="4529434" cy="24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8"/>
          <p:cNvSpPr txBox="1"/>
          <p:nvPr>
            <p:ph type="ctrTitle"/>
          </p:nvPr>
        </p:nvSpPr>
        <p:spPr>
          <a:xfrm>
            <a:off x="533400" y="30728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Server Status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463" name="Google Shape;463;p78"/>
          <p:cNvSpPr txBox="1"/>
          <p:nvPr>
            <p:ph idx="1" type="subTitle"/>
          </p:nvPr>
        </p:nvSpPr>
        <p:spPr>
          <a:xfrm>
            <a:off x="533400" y="1467075"/>
            <a:ext cx="5869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โปร่งใสด้วยการเปิดเผยสถานะของระบบ ผู้เรียนมั่นใจ และตรวจสอบได้ตลอดเวลา</a:t>
            </a:r>
            <a:endParaRPr sz="24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464" name="Google Shape;46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050" y="2435350"/>
            <a:ext cx="2958302" cy="25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9"/>
          <p:cNvSpPr txBox="1"/>
          <p:nvPr>
            <p:ph type="ctrTitle"/>
          </p:nvPr>
        </p:nvSpPr>
        <p:spPr>
          <a:xfrm>
            <a:off x="533400" y="307275"/>
            <a:ext cx="586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Upcoming Courses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470" name="Google Shape;470;p79"/>
          <p:cNvSpPr txBox="1"/>
          <p:nvPr>
            <p:ph idx="1" type="subTitle"/>
          </p:nvPr>
        </p:nvSpPr>
        <p:spPr>
          <a:xfrm>
            <a:off x="533400" y="1467075"/>
            <a:ext cx="5869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ติดตามสถานะการเพิ่มคอสใหม่ๆได้ใน Kanban board บน Trello ของ DataCamp</a:t>
            </a:r>
            <a:endParaRPr sz="2400">
              <a:solidFill>
                <a:srgbClr val="2879B9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471" name="Google Shape;47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665" y="2416725"/>
            <a:ext cx="3952667" cy="258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ctrTitle"/>
          </p:nvPr>
        </p:nvSpPr>
        <p:spPr>
          <a:xfrm>
            <a:off x="533400" y="307275"/>
            <a:ext cx="5869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Help Center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477" name="Google Shape;477;p80"/>
          <p:cNvSpPr txBox="1"/>
          <p:nvPr>
            <p:ph idx="1" type="subTitle"/>
          </p:nvPr>
        </p:nvSpPr>
        <p:spPr>
          <a:xfrm>
            <a:off x="533400" y="1467075"/>
            <a:ext cx="6857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แจ้งปัญหา ร้องเรียน หรือ ร้องของได้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478" name="Google Shape;4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75" y="2118350"/>
            <a:ext cx="5913461" cy="25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786150" y="670977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8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แบ่งเป็น 3 หัวข้อ</a:t>
            </a:r>
            <a:endParaRPr sz="28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786150" y="1427125"/>
            <a:ext cx="71853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Prompt Light"/>
              <a:buChar char="◎"/>
            </a:pPr>
            <a:r>
              <a:rPr lang="en" sz="1800">
                <a:latin typeface="Prompt Light"/>
                <a:ea typeface="Prompt Light"/>
                <a:cs typeface="Prompt Light"/>
                <a:sym typeface="Prompt Light"/>
              </a:rPr>
              <a:t>ประสบการณ์ในการใช้งาน</a:t>
            </a:r>
            <a:endParaRPr sz="18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mpt Light"/>
              <a:buChar char="◎"/>
            </a:pPr>
            <a:r>
              <a:rPr lang="en" sz="1800">
                <a:latin typeface="Prompt Light"/>
                <a:ea typeface="Prompt Light"/>
                <a:cs typeface="Prompt Light"/>
                <a:sym typeface="Prompt Light"/>
              </a:rPr>
              <a:t>สรุป Feature</a:t>
            </a:r>
            <a:endParaRPr sz="18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mpt Light"/>
              <a:buChar char="◎"/>
            </a:pPr>
            <a:r>
              <a:rPr lang="en" sz="1800">
                <a:latin typeface="Prompt Light"/>
                <a:ea typeface="Prompt Light"/>
                <a:cs typeface="Prompt Light"/>
                <a:sym typeface="Prompt Light"/>
              </a:rPr>
              <a:t>สรุป ข้อดี ข้อเสีย</a:t>
            </a:r>
            <a:endParaRPr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latin typeface="Prompt Light"/>
              <a:ea typeface="Prompt Light"/>
              <a:cs typeface="Prompt Light"/>
              <a:sym typeface="Prompt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79B9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1"/>
          <p:cNvSpPr/>
          <p:nvPr/>
        </p:nvSpPr>
        <p:spPr>
          <a:xfrm>
            <a:off x="0" y="1323300"/>
            <a:ext cx="9144000" cy="2496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rPr>
              <a:t>เรียนจริงๆแล้ว</a:t>
            </a:r>
            <a:r>
              <a:rPr b="0" i="0" lang="en" sz="4800" u="none" cap="none" strike="noStrike">
                <a:solidFill>
                  <a:schemeClr val="lt1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en" sz="4800">
                <a:solidFill>
                  <a:schemeClr val="lt1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ดีไหม</a:t>
            </a:r>
            <a:r>
              <a:rPr b="0" i="0" lang="en" sz="4800" u="none" cap="none" strike="noStrike">
                <a:solidFill>
                  <a:schemeClr val="lt1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?</a:t>
            </a:r>
            <a:endParaRPr b="0" i="0" sz="1800" u="none" cap="none" strike="noStrike">
              <a:solidFill>
                <a:srgbClr val="000000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ดียังไง?</a:t>
            </a:r>
            <a:endParaRPr sz="2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489" name="Google Shape;489;p82"/>
          <p:cNvSpPr txBox="1"/>
          <p:nvPr>
            <p:ph idx="1" type="body"/>
          </p:nvPr>
        </p:nvSpPr>
        <p:spPr>
          <a:xfrm>
            <a:off x="786150" y="1543050"/>
            <a:ext cx="241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Prompt Medium"/>
                <a:ea typeface="Prompt Medium"/>
                <a:cs typeface="Prompt Medium"/>
                <a:sym typeface="Prompt Medium"/>
              </a:rPr>
              <a:t>ง่าย</a:t>
            </a:r>
            <a:endParaRPr sz="1400">
              <a:latin typeface="Prompt Medium"/>
              <a:ea typeface="Prompt Medium"/>
              <a:cs typeface="Prompt Medium"/>
              <a:sym typeface="Promp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เริ่มต้นได้ง่ายมาก 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แค่มี internet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 ก็เรียนได้ทุกที่ ทุกอุปกรณ์ เริ่มเรียนได้ฟรี 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ไม่ต้องมีพื้น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มาก็เรียนได้ เพราะมีเรียนปูพื้นให้</a:t>
            </a:r>
            <a:endParaRPr sz="10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sp>
        <p:nvSpPr>
          <p:cNvPr id="490" name="Google Shape;490;p82"/>
          <p:cNvSpPr txBox="1"/>
          <p:nvPr>
            <p:ph idx="2" type="body"/>
          </p:nvPr>
        </p:nvSpPr>
        <p:spPr>
          <a:xfrm>
            <a:off x="3329989" y="1543050"/>
            <a:ext cx="241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Prompt Medium"/>
                <a:ea typeface="Prompt Medium"/>
                <a:cs typeface="Prompt Medium"/>
                <a:sym typeface="Prompt Medium"/>
              </a:rPr>
              <a:t>ไม่แพง</a:t>
            </a:r>
            <a:endParaRPr sz="1400">
              <a:latin typeface="Prompt Medium"/>
              <a:ea typeface="Prompt Medium"/>
              <a:cs typeface="Prompt Medium"/>
              <a:sym typeface="Promp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ระบบ 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Subscription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 ช่วยให้ผู้เรียนได้เรียนใน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ราคาที่ไม่แพง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 และ ช่วยให้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บริษัทมีรายได้ที่แน่นอน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 สามารถ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พัฒนาได้ต่อเนื่อง</a:t>
            </a:r>
            <a:endParaRPr b="1" sz="10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91" name="Google Shape;491;p82"/>
          <p:cNvSpPr txBox="1"/>
          <p:nvPr>
            <p:ph idx="3" type="body"/>
          </p:nvPr>
        </p:nvSpPr>
        <p:spPr>
          <a:xfrm>
            <a:off x="5873827" y="1543050"/>
            <a:ext cx="241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Prompt Medium"/>
                <a:ea typeface="Prompt Medium"/>
                <a:cs typeface="Prompt Medium"/>
                <a:sym typeface="Prompt Medium"/>
              </a:rPr>
              <a:t>เรียนด้วยการลงมือทำ</a:t>
            </a:r>
            <a:endParaRPr sz="1400">
              <a:latin typeface="Prompt Medium"/>
              <a:ea typeface="Prompt Medium"/>
              <a:cs typeface="Prompt Medium"/>
              <a:sym typeface="Promp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ได้ประสบการณ์ที่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เหนือกว่าการเรียน VDO เพียงอย่างเดียว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 สร้างความคุ้นเคย ความมั่นใจ พร้อมนำทักษะไปใช้งาน</a:t>
            </a:r>
            <a:endParaRPr sz="10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492" name="Google Shape;492;p82"/>
          <p:cNvSpPr txBox="1"/>
          <p:nvPr>
            <p:ph idx="1" type="body"/>
          </p:nvPr>
        </p:nvSpPr>
        <p:spPr>
          <a:xfrm>
            <a:off x="786150" y="3200400"/>
            <a:ext cx="24198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Prompt Medium"/>
                <a:ea typeface="Prompt Medium"/>
                <a:cs typeface="Prompt Medium"/>
                <a:sym typeface="Prompt Medium"/>
              </a:rPr>
              <a:t>สะดวก</a:t>
            </a:r>
            <a:endParaRPr sz="1400">
              <a:latin typeface="Prompt Medium"/>
              <a:ea typeface="Prompt Medium"/>
              <a:cs typeface="Prompt Medium"/>
              <a:sym typeface="Promp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เรียนและ Code บน Browser ได้ทันที 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ไม่ต้องลงโปรแกรม</a:t>
            </a:r>
            <a:r>
              <a:rPr lang="en" sz="10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แม้จะเริ่มต้นแค่ความอยากรู้ หรือเป้าหมายในอาชีพ ก็เริ่มได้ทันทีด้วย</a:t>
            </a:r>
            <a:r>
              <a:rPr lang="en" sz="10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Career Track</a:t>
            </a:r>
            <a:r>
              <a:rPr lang="en" sz="10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และ</a:t>
            </a:r>
            <a:r>
              <a:rPr lang="en" sz="10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Skill Track</a:t>
            </a:r>
            <a:r>
              <a:rPr lang="en" sz="10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ที่ถูกออกแบบโดยผู้เชี่ยวชาญ ไม่ต้องเสียเวลาค้นหาเลือกคอสเรียนเอง ไม่สะเปะสะปะ 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มุ่งไปยังเป้าหมายได้ตั้งแต่ Day 1</a:t>
            </a:r>
            <a:endParaRPr b="1" sz="10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93" name="Google Shape;493;p82"/>
          <p:cNvSpPr txBox="1"/>
          <p:nvPr>
            <p:ph idx="2" type="body"/>
          </p:nvPr>
        </p:nvSpPr>
        <p:spPr>
          <a:xfrm>
            <a:off x="3329989" y="3200400"/>
            <a:ext cx="24198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Prompt Medium"/>
                <a:ea typeface="Prompt Medium"/>
                <a:cs typeface="Prompt Medium"/>
                <a:sym typeface="Prompt Medium"/>
              </a:rPr>
              <a:t>วัดผลได้</a:t>
            </a:r>
            <a:endParaRPr sz="1400">
              <a:latin typeface="Prompt Medium"/>
              <a:ea typeface="Prompt Medium"/>
              <a:cs typeface="Prompt Medium"/>
              <a:sym typeface="Promp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การบวนการ “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สอบ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 -&gt; 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วัดผล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 -&gt; 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แก้จุดบกพร่อง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” ที่ทำได้ตลอดเวลา ทำให้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รู้จุดอ่อน จุดแข็ง และพัฒนาตนเองได้เร็วและตรงจุด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 อย่างสนุกท้าทาย</a:t>
            </a:r>
            <a:endParaRPr sz="10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sp>
        <p:nvSpPr>
          <p:cNvPr id="494" name="Google Shape;494;p82"/>
          <p:cNvSpPr txBox="1"/>
          <p:nvPr>
            <p:ph idx="3" type="body"/>
          </p:nvPr>
        </p:nvSpPr>
        <p:spPr>
          <a:xfrm>
            <a:off x="5873827" y="3200400"/>
            <a:ext cx="24198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Prompt Medium"/>
                <a:ea typeface="Prompt Medium"/>
                <a:cs typeface="Prompt Medium"/>
                <a:sym typeface="Prompt Medium"/>
              </a:rPr>
              <a:t>พาไปสุดทาง</a:t>
            </a:r>
            <a:endParaRPr sz="1400">
              <a:latin typeface="Prompt Medium"/>
              <a:ea typeface="Prompt Medium"/>
              <a:cs typeface="Prompt Medium"/>
              <a:sym typeface="Promp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ระบบการ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สอบ Certification ที่เข้มงวด ทำให้มั่นใจได้ว่าผู้เรียนจะพร้อม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ทำงาน 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มีระบบช่วยในการหางาน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 และ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มีระบบสร้าง Portfolio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 แบบเป็นรูปธรรม จากนักดนตรีก็สามารถเปลี่ยนมาทำงานด้าน Data ได้แบบ 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Zero to One</a:t>
            </a:r>
            <a:endParaRPr b="1" sz="10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grpSp>
        <p:nvGrpSpPr>
          <p:cNvPr id="495" name="Google Shape;495;p82"/>
          <p:cNvGrpSpPr/>
          <p:nvPr/>
        </p:nvGrpSpPr>
        <p:grpSpPr>
          <a:xfrm>
            <a:off x="867598" y="1347990"/>
            <a:ext cx="251128" cy="244895"/>
            <a:chOff x="616425" y="2329600"/>
            <a:chExt cx="361700" cy="388475"/>
          </a:xfrm>
        </p:grpSpPr>
        <p:sp>
          <p:nvSpPr>
            <p:cNvPr id="496" name="Google Shape;496;p82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82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82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82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82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82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82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82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82"/>
          <p:cNvGrpSpPr/>
          <p:nvPr/>
        </p:nvGrpSpPr>
        <p:grpSpPr>
          <a:xfrm>
            <a:off x="5988515" y="2998473"/>
            <a:ext cx="359352" cy="242594"/>
            <a:chOff x="5247525" y="3007275"/>
            <a:chExt cx="517575" cy="384825"/>
          </a:xfrm>
        </p:grpSpPr>
        <p:sp>
          <p:nvSpPr>
            <p:cNvPr id="505" name="Google Shape;505;p82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82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82"/>
          <p:cNvGrpSpPr/>
          <p:nvPr/>
        </p:nvGrpSpPr>
        <p:grpSpPr>
          <a:xfrm>
            <a:off x="904195" y="2991349"/>
            <a:ext cx="178400" cy="256809"/>
            <a:chOff x="6718575" y="2318625"/>
            <a:chExt cx="256950" cy="407375"/>
          </a:xfrm>
        </p:grpSpPr>
        <p:sp>
          <p:nvSpPr>
            <p:cNvPr id="508" name="Google Shape;508;p8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8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8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8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8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8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8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8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82"/>
          <p:cNvGrpSpPr/>
          <p:nvPr/>
        </p:nvGrpSpPr>
        <p:grpSpPr>
          <a:xfrm>
            <a:off x="3443185" y="2957059"/>
            <a:ext cx="373724" cy="325507"/>
            <a:chOff x="5233525" y="4954450"/>
            <a:chExt cx="538275" cy="516350"/>
          </a:xfrm>
        </p:grpSpPr>
        <p:sp>
          <p:nvSpPr>
            <p:cNvPr id="517" name="Google Shape;517;p82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2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82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2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82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82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82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82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82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82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82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82"/>
          <p:cNvGrpSpPr/>
          <p:nvPr/>
        </p:nvGrpSpPr>
        <p:grpSpPr>
          <a:xfrm>
            <a:off x="3481673" y="1347982"/>
            <a:ext cx="296779" cy="282530"/>
            <a:chOff x="5961125" y="1623900"/>
            <a:chExt cx="427450" cy="448175"/>
          </a:xfrm>
        </p:grpSpPr>
        <p:sp>
          <p:nvSpPr>
            <p:cNvPr id="529" name="Google Shape;529;p82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82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82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82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82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82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82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6" name="Google Shape;536;p82"/>
          <p:cNvGrpSpPr/>
          <p:nvPr/>
        </p:nvGrpSpPr>
        <p:grpSpPr>
          <a:xfrm>
            <a:off x="6038255" y="1367196"/>
            <a:ext cx="285791" cy="244138"/>
            <a:chOff x="5972700" y="2330200"/>
            <a:chExt cx="411625" cy="387275"/>
          </a:xfrm>
        </p:grpSpPr>
        <p:sp>
          <p:nvSpPr>
            <p:cNvPr id="537" name="Google Shape;537;p82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82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>
            <p:ph type="ctrTitle"/>
          </p:nvPr>
        </p:nvSpPr>
        <p:spPr>
          <a:xfrm>
            <a:off x="87025" y="288625"/>
            <a:ext cx="780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ง่าย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544" name="Google Shape;544;p83"/>
          <p:cNvSpPr txBox="1"/>
          <p:nvPr>
            <p:ph idx="1" type="subTitle"/>
          </p:nvPr>
        </p:nvSpPr>
        <p:spPr>
          <a:xfrm>
            <a:off x="87025" y="1448425"/>
            <a:ext cx="5230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สมัครง่าย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เริ่มเรียนได้ทันที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ทด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ลองเรียนฟรี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เพียงมี Internet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ก็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เรียนได้ทุกที่ ทุกอุปกรณ์ ไม่ต้องลงโปรแกรม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ไม่มีพื้นก็เรียนได้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เริ่มที่พื้นฐาน ไปจนถึง ขั้นสูงอย่าง Deep Learning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บริษัทก็เริ่มพัฒนาคนได้ง่าย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ด้วย Platform ที่ออกแบบเฉพาะให้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545" name="Google Shape;54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200" y="848675"/>
            <a:ext cx="3298168" cy="33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/>
          <p:nvPr>
            <p:ph type="ctrTitle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ไม่แพง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551" name="Google Shape;551;p84"/>
          <p:cNvSpPr txBox="1"/>
          <p:nvPr>
            <p:ph idx="1" type="subTitle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Subscription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ในราคาที่ไม่แพง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เริ่มฟรี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มีราคาหลายระดับ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เจาะกลุ่มเป้าหมายได้อย่างตรงจุด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552" name="Google Shape;55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50" y="655500"/>
            <a:ext cx="3314651" cy="36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5"/>
          <p:cNvSpPr txBox="1"/>
          <p:nvPr>
            <p:ph type="ctrTitle"/>
          </p:nvPr>
        </p:nvSpPr>
        <p:spPr>
          <a:xfrm>
            <a:off x="87025" y="288625"/>
            <a:ext cx="780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เรียนด้วยการลงมือทำ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558" name="Google Shape;558;p85"/>
          <p:cNvSpPr txBox="1"/>
          <p:nvPr>
            <p:ph idx="1" type="subTitle"/>
          </p:nvPr>
        </p:nvSpPr>
        <p:spPr>
          <a:xfrm>
            <a:off x="87025" y="1448425"/>
            <a:ext cx="5230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Hands-on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ทำให้ได้ประสบการณ์ที่เหนือกว่าการเรียน VDO เพียงอย่างเดียว 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879B9"/>
              </a:buClr>
              <a:buSzPts val="2400"/>
              <a:buFont typeface="Prompt"/>
              <a:buChar char="-"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เรียนรู้ได้เร็ว</a:t>
            </a:r>
            <a:endParaRPr b="1" sz="24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สร้างความคุ้นเคย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ความมั่นใจ พร้อมนำทักษะไปใช้งาน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559" name="Google Shape;55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823" y="1448425"/>
            <a:ext cx="3570951" cy="189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6"/>
          <p:cNvSpPr txBox="1"/>
          <p:nvPr>
            <p:ph type="ctrTitle"/>
          </p:nvPr>
        </p:nvSpPr>
        <p:spPr>
          <a:xfrm>
            <a:off x="87025" y="288625"/>
            <a:ext cx="780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สะดวก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565" name="Google Shape;565;p86"/>
          <p:cNvSpPr txBox="1"/>
          <p:nvPr>
            <p:ph idx="1" type="subTitle"/>
          </p:nvPr>
        </p:nvSpPr>
        <p:spPr>
          <a:xfrm>
            <a:off x="87025" y="1448425"/>
            <a:ext cx="5230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เริ่มต้นแค่ความอยากรู้ หรือเป้าหมายในอาชีพ ก็เริ่มได้ทันทีด้วย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Career Track</a:t>
            </a:r>
            <a:r>
              <a:rPr lang="en" sz="24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และ</a:t>
            </a:r>
            <a:r>
              <a:rPr lang="en" sz="24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Skill Track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ที่ถูกออกแบบโดยผู้เชี่ยวชาญ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ไม่ต้องเสียเวลา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ค้นหาเลือกคอสเรียนเอง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ไม่สะเปะสะปะ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มุ่งไปยังเป้าหมายได้ตั้งแต่ Day 1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566" name="Google Shape;56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400" y="876613"/>
            <a:ext cx="2676685" cy="339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7"/>
          <p:cNvSpPr txBox="1"/>
          <p:nvPr>
            <p:ph type="ctrTitle"/>
          </p:nvPr>
        </p:nvSpPr>
        <p:spPr>
          <a:xfrm>
            <a:off x="87025" y="288625"/>
            <a:ext cx="780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วัดผลได้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572" name="Google Shape;572;p87"/>
          <p:cNvSpPr txBox="1"/>
          <p:nvPr>
            <p:ph idx="1" type="subTitle"/>
          </p:nvPr>
        </p:nvSpPr>
        <p:spPr>
          <a:xfrm>
            <a:off x="87025" y="1448425"/>
            <a:ext cx="4362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การบวนการ 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“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สอบ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-&gt;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วัดผล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-&gt;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แก้จุดบกพร่อง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” ที่ทำได้ตลอดเวลา ทำให้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รู้จุดอ่อน จุดแข็ง และพัฒนาตนเองได้เร็วและตรงจุด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อย่างสนุกท้าทาย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573" name="Google Shape;57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325" y="1618982"/>
            <a:ext cx="4449551" cy="1594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8"/>
          <p:cNvSpPr txBox="1"/>
          <p:nvPr>
            <p:ph type="ctrTitle"/>
          </p:nvPr>
        </p:nvSpPr>
        <p:spPr>
          <a:xfrm>
            <a:off x="87025" y="288625"/>
            <a:ext cx="780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พาไปสุดทาง</a:t>
            </a:r>
            <a:endParaRPr sz="4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579" name="Google Shape;579;p88"/>
          <p:cNvSpPr txBox="1"/>
          <p:nvPr>
            <p:ph idx="1" type="subTitle"/>
          </p:nvPr>
        </p:nvSpPr>
        <p:spPr>
          <a:xfrm>
            <a:off x="87025" y="1448425"/>
            <a:ext cx="4362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ระบบการสอบ 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Certification ที่เข้มงวด ทำให้มั่นใจได้ว่าผู้เรียนจะพร้อม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ทำงาน 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มี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ระบบช่วยในการหางาน</a:t>
            </a:r>
            <a:endParaRPr b="1" sz="24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mpt Light"/>
              <a:buChar char="-"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มี</a:t>
            </a:r>
            <a:r>
              <a:rPr b="1" lang="en" sz="24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ระบบสร้าง Portfolio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แบบเป็นรูปธรรม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580" name="Google Shape;58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400" y="288625"/>
            <a:ext cx="2520550" cy="30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625" y="1448425"/>
            <a:ext cx="2520550" cy="304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ข้อเสียหละ</a:t>
            </a:r>
            <a:r>
              <a:rPr lang="en" sz="24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?</a:t>
            </a:r>
            <a:endParaRPr sz="240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587" name="Google Shape;587;p89"/>
          <p:cNvSpPr txBox="1"/>
          <p:nvPr>
            <p:ph idx="1" type="body"/>
          </p:nvPr>
        </p:nvSpPr>
        <p:spPr>
          <a:xfrm>
            <a:off x="786150" y="1543050"/>
            <a:ext cx="241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Prompt Medium"/>
                <a:ea typeface="Prompt Medium"/>
                <a:cs typeface="Prompt Medium"/>
                <a:sym typeface="Prompt Medium"/>
              </a:rPr>
              <a:t>ขาดการเชื่อมต่อกับมนุษย์</a:t>
            </a:r>
            <a:endParaRPr sz="1400">
              <a:latin typeface="Prompt Medium"/>
              <a:ea typeface="Prompt Medium"/>
              <a:cs typeface="Prompt Medium"/>
              <a:sym typeface="Promp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แม้จะเรียนได้ง่าย และ มี community ให้ แต่ในโลกจริง เราอยู่เมืองไทย ดังนั้น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การเข้าไปในชุมชน Data Science ของไทยจึงเป็นสิ่งสำคัญ ที่ Platform ยังให้ไม่ได้</a:t>
            </a:r>
            <a:endParaRPr b="1" sz="1000">
              <a:solidFill>
                <a:srgbClr val="2879B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588" name="Google Shape;588;p89"/>
          <p:cNvSpPr txBox="1"/>
          <p:nvPr>
            <p:ph idx="2" type="body"/>
          </p:nvPr>
        </p:nvSpPr>
        <p:spPr>
          <a:xfrm>
            <a:off x="3329989" y="1543050"/>
            <a:ext cx="241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Prompt Medium"/>
                <a:ea typeface="Prompt Medium"/>
                <a:cs typeface="Prompt Medium"/>
                <a:sym typeface="Prompt Medium"/>
              </a:rPr>
              <a:t>ขาดผู้ชี้นำ</a:t>
            </a:r>
            <a:endParaRPr sz="1400">
              <a:latin typeface="Prompt Medium"/>
              <a:ea typeface="Prompt Medium"/>
              <a:cs typeface="Prompt Medium"/>
              <a:sym typeface="Promp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Track และการสอบ+แก้ไข ใช้งานได้ดีระดับนึง แต่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การมีอาจารย์คอยแนะนำ ยังคงเป็นสิ่งที่สร้างขวัญกำลังใจที่ดีกว่า 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และอบอุ่นใจ</a:t>
            </a:r>
            <a:endParaRPr sz="10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sp>
        <p:nvSpPr>
          <p:cNvPr id="589" name="Google Shape;589;p89"/>
          <p:cNvSpPr txBox="1"/>
          <p:nvPr>
            <p:ph idx="3" type="body"/>
          </p:nvPr>
        </p:nvSpPr>
        <p:spPr>
          <a:xfrm>
            <a:off x="5873827" y="1543050"/>
            <a:ext cx="241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latin typeface="Prompt Medium"/>
                <a:ea typeface="Prompt Medium"/>
                <a:cs typeface="Prompt Medium"/>
                <a:sym typeface="Prompt Medium"/>
              </a:rPr>
              <a:t>ใช้เครื่องมือจริงไม่ถนัด</a:t>
            </a:r>
            <a:endParaRPr sz="1400">
              <a:latin typeface="Prompt Medium"/>
              <a:ea typeface="Prompt Medium"/>
              <a:cs typeface="Prompt Medium"/>
              <a:sym typeface="Promp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ด้วยการที่เรียนง่ายไม่ต้องลงโปรแกรม ทำให้</a:t>
            </a:r>
            <a:r>
              <a:rPr b="1" lang="en" sz="10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ขาดความคุ้นเคยกับเครื่องมือในการทำงานจริงๆ เป็น trade off ที่ต้องแลกมากับความง่าย</a:t>
            </a:r>
            <a:r>
              <a:rPr lang="en" sz="1000">
                <a:latin typeface="Prompt Light"/>
                <a:ea typeface="Prompt Light"/>
                <a:cs typeface="Prompt Light"/>
                <a:sym typeface="Prompt Light"/>
              </a:rPr>
              <a:t> ยังอยู่ในจุดที่ยอมรับได้ แต่ก็เป็นข้อเสียอยู่ดี</a:t>
            </a:r>
            <a:endParaRPr sz="10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grpSp>
        <p:nvGrpSpPr>
          <p:cNvPr id="590" name="Google Shape;590;p89"/>
          <p:cNvGrpSpPr/>
          <p:nvPr/>
        </p:nvGrpSpPr>
        <p:grpSpPr>
          <a:xfrm>
            <a:off x="867598" y="1347990"/>
            <a:ext cx="251128" cy="244895"/>
            <a:chOff x="616425" y="2329600"/>
            <a:chExt cx="361700" cy="388475"/>
          </a:xfrm>
        </p:grpSpPr>
        <p:sp>
          <p:nvSpPr>
            <p:cNvPr id="591" name="Google Shape;591;p89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89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89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89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89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89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89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9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p89"/>
          <p:cNvGrpSpPr/>
          <p:nvPr/>
        </p:nvGrpSpPr>
        <p:grpSpPr>
          <a:xfrm>
            <a:off x="6005665" y="1349136"/>
            <a:ext cx="359352" cy="242594"/>
            <a:chOff x="5247525" y="3007275"/>
            <a:chExt cx="517575" cy="384825"/>
          </a:xfrm>
        </p:grpSpPr>
        <p:sp>
          <p:nvSpPr>
            <p:cNvPr id="600" name="Google Shape;600;p89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89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89"/>
          <p:cNvGrpSpPr/>
          <p:nvPr/>
        </p:nvGrpSpPr>
        <p:grpSpPr>
          <a:xfrm>
            <a:off x="3481673" y="1347982"/>
            <a:ext cx="296779" cy="282530"/>
            <a:chOff x="5961125" y="1623900"/>
            <a:chExt cx="427450" cy="448175"/>
          </a:xfrm>
        </p:grpSpPr>
        <p:sp>
          <p:nvSpPr>
            <p:cNvPr id="603" name="Google Shape;603;p89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89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9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89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89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0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90"/>
          <p:cNvSpPr txBox="1"/>
          <p:nvPr>
            <p:ph type="ctrTitle"/>
          </p:nvPr>
        </p:nvSpPr>
        <p:spPr>
          <a:xfrm>
            <a:off x="533400" y="6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สรุป</a:t>
            </a:r>
            <a:endParaRPr b="0" i="0" sz="6000" u="none" cap="none" strike="noStrike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616" name="Google Shape;616;p90"/>
          <p:cNvSpPr txBox="1"/>
          <p:nvPr>
            <p:ph idx="1" type="subTitle"/>
          </p:nvPr>
        </p:nvSpPr>
        <p:spPr>
          <a:xfrm>
            <a:off x="533400" y="1092588"/>
            <a:ext cx="4779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แม้จะมีข้อเสียอยู่บ้างในเรื่อง</a:t>
            </a:r>
            <a:r>
              <a:rPr lang="en" sz="2400">
                <a:solidFill>
                  <a:srgbClr val="FD87B8"/>
                </a:solidFill>
                <a:latin typeface="Prompt Light"/>
                <a:ea typeface="Prompt Light"/>
                <a:cs typeface="Prompt Light"/>
                <a:sym typeface="Prompt Light"/>
              </a:rPr>
              <a:t>ความโดดเดียวของการเรียน Online 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และ</a:t>
            </a:r>
            <a:r>
              <a:rPr lang="en" sz="2400">
                <a:solidFill>
                  <a:srgbClr val="FD87B8"/>
                </a:solidFill>
                <a:latin typeface="Prompt Light"/>
                <a:ea typeface="Prompt Light"/>
                <a:cs typeface="Prompt Light"/>
                <a:sym typeface="Prompt Light"/>
              </a:rPr>
              <a:t> ความไม่ชินเครื่องมือ</a:t>
            </a:r>
            <a:endParaRPr sz="2400">
              <a:solidFill>
                <a:srgbClr val="FD87B8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แต่ก็แลกมาด้วยความ </a:t>
            </a:r>
            <a:r>
              <a:rPr lang="en" sz="24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ง่าย สะดวกสบาย </a:t>
            </a:r>
            <a:r>
              <a:rPr lang="en" sz="24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นำทางเราไปยังเป้าหมาย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ในงบประมาณที่</a:t>
            </a:r>
            <a:r>
              <a:rPr lang="en" sz="24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จ่ายไหวได้ไม่ยาก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มาก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นับ</a:t>
            </a:r>
            <a:r>
              <a:rPr lang="en" sz="2400">
                <a:solidFill>
                  <a:srgbClr val="2879B9"/>
                </a:solidFill>
                <a:latin typeface="Prompt Light"/>
                <a:ea typeface="Prompt Light"/>
                <a:cs typeface="Prompt Light"/>
                <a:sym typeface="Prompt Light"/>
              </a:rPr>
              <a:t>เป็นการลงทุนในการศึกษาที่คุ้มค่า</a:t>
            </a:r>
            <a:r>
              <a:rPr lang="en" sz="2400"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endParaRPr sz="24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sp>
        <p:nvSpPr>
          <p:cNvPr id="617" name="Google Shape;617;p90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8" name="Google Shape;618;p90"/>
          <p:cNvGrpSpPr/>
          <p:nvPr/>
        </p:nvGrpSpPr>
        <p:grpSpPr>
          <a:xfrm>
            <a:off x="6224314" y="1351742"/>
            <a:ext cx="878284" cy="816182"/>
            <a:chOff x="5972700" y="2330200"/>
            <a:chExt cx="411625" cy="387275"/>
          </a:xfrm>
        </p:grpSpPr>
        <p:sp>
          <p:nvSpPr>
            <p:cNvPr id="619" name="Google Shape;619;p9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9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79B9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>
            <a:off x="0" y="1323300"/>
            <a:ext cx="9144000" cy="2496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rPr>
              <a:t>ประสบการณ์ในการใช้งาน</a:t>
            </a:r>
            <a:endParaRPr b="0" i="0" sz="1800" u="none" cap="none" strike="noStrike">
              <a:solidFill>
                <a:srgbClr val="000000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rPr>
              <a:t>SWOT Analysis</a:t>
            </a:r>
            <a:endParaRPr sz="2400">
              <a:solidFill>
                <a:srgbClr val="2879B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1"/>
          <p:cNvSpPr/>
          <p:nvPr/>
        </p:nvSpPr>
        <p:spPr>
          <a:xfrm>
            <a:off x="794225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STRENGTHS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ง่าย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ไม่แพง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ทำได้จริง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91"/>
          <p:cNvSpPr/>
          <p:nvPr/>
        </p:nvSpPr>
        <p:spPr>
          <a:xfrm>
            <a:off x="4656792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WEAKNESSES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เรียนอย่างโดดเดี่ยว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ขาดผู้ชี้นำที่เป็นมนุษย์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ต้องปรับตัวกับเครื่องมือจริง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91"/>
          <p:cNvSpPr/>
          <p:nvPr/>
        </p:nvSpPr>
        <p:spPr>
          <a:xfrm>
            <a:off x="794225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ตลาดแรงงานยังต้องการทักษะด้าน Data Science อีกมาก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แนวโน้มขนาด Data Science Platform Market เติบโตต่อเนื่อง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91"/>
          <p:cNvSpPr/>
          <p:nvPr/>
        </p:nvSpPr>
        <p:spPr>
          <a:xfrm>
            <a:off x="4656792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-3048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ผู้เล่นในตลาดโลกมีไม่น้อย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มีการแข่งขันค่อนข้างสูง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THREATS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91"/>
          <p:cNvSpPr/>
          <p:nvPr/>
        </p:nvSpPr>
        <p:spPr>
          <a:xfrm>
            <a:off x="3298452" y="1357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91"/>
          <p:cNvSpPr/>
          <p:nvPr/>
        </p:nvSpPr>
        <p:spPr>
          <a:xfrm rot="5400000">
            <a:off x="3447052" y="1357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91"/>
          <p:cNvSpPr/>
          <p:nvPr/>
        </p:nvSpPr>
        <p:spPr>
          <a:xfrm rot="10800000">
            <a:off x="3447052" y="1507352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1"/>
          <p:cNvSpPr/>
          <p:nvPr/>
        </p:nvSpPr>
        <p:spPr>
          <a:xfrm rot="-5400000">
            <a:off x="3298452" y="1507352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91"/>
          <p:cNvSpPr/>
          <p:nvPr/>
        </p:nvSpPr>
        <p:spPr>
          <a:xfrm>
            <a:off x="3854926" y="1861577"/>
            <a:ext cx="329186" cy="4514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S</a:t>
            </a:r>
          </a:p>
        </p:txBody>
      </p:sp>
      <p:sp>
        <p:nvSpPr>
          <p:cNvPr id="635" name="Google Shape;635;p91"/>
          <p:cNvSpPr/>
          <p:nvPr/>
        </p:nvSpPr>
        <p:spPr>
          <a:xfrm>
            <a:off x="4844894" y="1869297"/>
            <a:ext cx="643551" cy="4391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W</a:t>
            </a:r>
          </a:p>
        </p:txBody>
      </p:sp>
      <p:sp>
        <p:nvSpPr>
          <p:cNvPr id="636" name="Google Shape;636;p91"/>
          <p:cNvSpPr/>
          <p:nvPr/>
        </p:nvSpPr>
        <p:spPr>
          <a:xfrm>
            <a:off x="3820340" y="2942299"/>
            <a:ext cx="398360" cy="4514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O</a:t>
            </a:r>
          </a:p>
        </p:txBody>
      </p:sp>
      <p:sp>
        <p:nvSpPr>
          <p:cNvPr id="637" name="Google Shape;637;p91"/>
          <p:cNvSpPr/>
          <p:nvPr/>
        </p:nvSpPr>
        <p:spPr>
          <a:xfrm>
            <a:off x="4959152" y="2950018"/>
            <a:ext cx="391566" cy="4391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Arial"/>
              </a:rPr>
              <a:t>T</a:t>
            </a:r>
          </a:p>
        </p:txBody>
      </p:sp>
      <p:sp>
        <p:nvSpPr>
          <p:cNvPr id="638" name="Google Shape;638;p91"/>
          <p:cNvSpPr txBox="1"/>
          <p:nvPr/>
        </p:nvSpPr>
        <p:spPr>
          <a:xfrm>
            <a:off x="794225" y="4421075"/>
            <a:ext cx="79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</a:rPr>
              <a:t>อ้างอิง:</a:t>
            </a:r>
            <a:endParaRPr sz="1100">
              <a:solidFill>
                <a:schemeClr val="accent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https://www.marketsandmarkets.com/Market-Reports/data-science-platform-market-21532997.html</a:t>
            </a:r>
            <a:endParaRPr sz="11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2"/>
          <p:cNvSpPr txBox="1"/>
          <p:nvPr>
            <p:ph type="ctrTitle"/>
          </p:nvPr>
        </p:nvSpPr>
        <p:spPr>
          <a:xfrm>
            <a:off x="673611" y="-165642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">
                <a:solidFill>
                  <a:srgbClr val="2879B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Extra Resources</a:t>
            </a:r>
            <a:endParaRPr b="0">
              <a:solidFill>
                <a:srgbClr val="2879B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644" name="Google Shape;644;p92"/>
          <p:cNvSpPr txBox="1"/>
          <p:nvPr>
            <p:ph idx="1" type="subTitle"/>
          </p:nvPr>
        </p:nvSpPr>
        <p:spPr>
          <a:xfrm>
            <a:off x="131400" y="994150"/>
            <a:ext cx="8881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mpt"/>
                <a:ea typeface="Prompt"/>
                <a:cs typeface="Prompt"/>
                <a:sym typeface="Prompt"/>
              </a:rPr>
              <a:t>Data Science Learning Platform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 Light"/>
              <a:buChar char="-"/>
            </a:pPr>
            <a:r>
              <a:rPr lang="en">
                <a:latin typeface="Prompt Light"/>
                <a:ea typeface="Prompt Light"/>
                <a:cs typeface="Prompt Light"/>
                <a:sym typeface="Prompt Light"/>
              </a:rPr>
              <a:t>DataCamp Resources: </a:t>
            </a:r>
            <a:r>
              <a:rPr lang="en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4"/>
              </a:rPr>
              <a:t>https://www.datacamp.com/resources</a:t>
            </a:r>
            <a:endParaRPr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 Light"/>
              <a:buChar char="-"/>
            </a:pPr>
            <a:r>
              <a:rPr lang="en">
                <a:latin typeface="Prompt Light"/>
                <a:ea typeface="Prompt Light"/>
                <a:cs typeface="Prompt Light"/>
                <a:sym typeface="Prompt Light"/>
              </a:rPr>
              <a:t>The 10 Best Platforms and Tools To Learn Data Science From Scratch: </a:t>
            </a:r>
            <a:r>
              <a:rPr lang="en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5"/>
              </a:rPr>
              <a:t>https://towardsdatascience.com/the-10-best-platforms-and-tools-to-learn-data-science-from-scratch-1d93eef1a32</a:t>
            </a:r>
            <a:endParaRPr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 Light"/>
              <a:buChar char="-"/>
            </a:pPr>
            <a:r>
              <a:rPr lang="en">
                <a:latin typeface="Prompt Light"/>
                <a:ea typeface="Prompt Light"/>
                <a:cs typeface="Prompt Light"/>
                <a:sym typeface="Prompt Light"/>
              </a:rPr>
              <a:t>Data Science Platform Market Report: </a:t>
            </a:r>
            <a:r>
              <a:rPr lang="en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6"/>
              </a:rPr>
              <a:t>https://www.marketsandmarkets.com/Market-Reports/data-science-platform-market-21532997.html</a:t>
            </a:r>
            <a:endParaRPr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mpt"/>
                <a:ea typeface="Prompt"/>
                <a:cs typeface="Prompt"/>
                <a:sym typeface="Prompt"/>
              </a:rPr>
              <a:t>ผู้เขียน</a:t>
            </a:r>
            <a:endParaRPr b="1">
              <a:latin typeface="Prompt"/>
              <a:ea typeface="Prompt"/>
              <a:cs typeface="Prompt"/>
              <a:sym typeface="Promp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 Light"/>
              <a:buChar char="-"/>
            </a:pPr>
            <a:r>
              <a:rPr lang="en">
                <a:latin typeface="Prompt Light"/>
                <a:ea typeface="Prompt Light"/>
                <a:cs typeface="Prompt Light"/>
                <a:sym typeface="Prompt Light"/>
              </a:rPr>
              <a:t>DataCamp Profile</a:t>
            </a:r>
            <a:r>
              <a:rPr lang="en">
                <a:latin typeface="Prompt Light"/>
                <a:ea typeface="Prompt Light"/>
                <a:cs typeface="Prompt Light"/>
                <a:sym typeface="Prompt Light"/>
              </a:rPr>
              <a:t>: </a:t>
            </a:r>
            <a:r>
              <a:rPr lang="en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7"/>
              </a:rPr>
              <a:t>https://www.datacamp.com/profile/kokoabassplayer</a:t>
            </a:r>
            <a:endParaRPr>
              <a:solidFill>
                <a:schemeClr val="dk2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 Light"/>
              <a:buChar char="-"/>
            </a:pPr>
            <a:r>
              <a:rPr lang="en">
                <a:solidFill>
                  <a:schemeClr val="dk2"/>
                </a:solidFill>
                <a:latin typeface="Prompt Light"/>
                <a:ea typeface="Prompt Light"/>
                <a:cs typeface="Prompt Light"/>
                <a:sym typeface="Prompt Light"/>
              </a:rPr>
              <a:t>Portfolio: </a:t>
            </a:r>
            <a:r>
              <a:rPr lang="en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8"/>
              </a:rPr>
              <a:t>https://kokoabassplayer.github.io/</a:t>
            </a:r>
            <a:endParaRPr>
              <a:solidFill>
                <a:schemeClr val="dk2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mpt Light"/>
              <a:buChar char="-"/>
            </a:pPr>
            <a:r>
              <a:rPr lang="en">
                <a:solidFill>
                  <a:schemeClr val="dk2"/>
                </a:solidFill>
                <a:latin typeface="Prompt Light"/>
                <a:ea typeface="Prompt Light"/>
                <a:cs typeface="Prompt Light"/>
                <a:sym typeface="Prompt Light"/>
              </a:rPr>
              <a:t>Tableau Public: </a:t>
            </a:r>
            <a:r>
              <a:rPr lang="en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9"/>
              </a:rPr>
              <a:t>https://public.tableau.com/app/profile/smith2019#!/?newProfile=&amp;activeTab=0</a:t>
            </a:r>
            <a:endParaRPr>
              <a:solidFill>
                <a:schemeClr val="dk2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mpt Light"/>
              <a:buChar char="-"/>
            </a:pPr>
            <a:r>
              <a:rPr lang="en">
                <a:solidFill>
                  <a:schemeClr val="dk2"/>
                </a:solidFill>
                <a:latin typeface="Prompt Light"/>
                <a:ea typeface="Prompt Light"/>
                <a:cs typeface="Prompt Light"/>
                <a:sym typeface="Prompt Light"/>
              </a:rPr>
              <a:t>Facebook: </a:t>
            </a:r>
            <a:r>
              <a:rPr lang="en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10"/>
              </a:rPr>
              <a:t>https://www.facebook.com/KokoaBassPlayer</a:t>
            </a:r>
            <a:endParaRPr>
              <a:solidFill>
                <a:schemeClr val="dk2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mpt Light"/>
              <a:buChar char="-"/>
            </a:pPr>
            <a:r>
              <a:rPr lang="en">
                <a:solidFill>
                  <a:schemeClr val="dk2"/>
                </a:solidFill>
                <a:latin typeface="Prompt Light"/>
                <a:ea typeface="Prompt Light"/>
                <a:cs typeface="Prompt Light"/>
                <a:sym typeface="Prompt Light"/>
              </a:rPr>
              <a:t>LinkedIn: </a:t>
            </a:r>
            <a:r>
              <a:rPr lang="en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11"/>
              </a:rPr>
              <a:t>https://www.linkedin.com/in/kokoabassplayer/</a:t>
            </a:r>
            <a:endParaRPr>
              <a:solidFill>
                <a:srgbClr val="607D8B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mpt Light"/>
              <a:buChar char="-"/>
            </a:pPr>
            <a:r>
              <a:rPr lang="en">
                <a:solidFill>
                  <a:schemeClr val="dk2"/>
                </a:solidFill>
                <a:latin typeface="Prompt Light"/>
                <a:ea typeface="Prompt Light"/>
                <a:cs typeface="Prompt Light"/>
                <a:sym typeface="Prompt Light"/>
              </a:rPr>
              <a:t>Personal Email: </a:t>
            </a:r>
            <a:r>
              <a:rPr lang="en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12"/>
              </a:rPr>
              <a:t>kokoabassplayer@gmail.com</a:t>
            </a:r>
            <a:r>
              <a:rPr lang="en">
                <a:solidFill>
                  <a:schemeClr val="dk2"/>
                </a:solidFill>
                <a:latin typeface="Prompt Light"/>
                <a:ea typeface="Prompt Light"/>
                <a:cs typeface="Prompt Light"/>
                <a:sym typeface="Prompt Light"/>
              </a:rPr>
              <a:t>, </a:t>
            </a:r>
            <a:endParaRPr>
              <a:solidFill>
                <a:schemeClr val="dk2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mpt Light"/>
              <a:buChar char="-"/>
            </a:pPr>
            <a:r>
              <a:rPr lang="en">
                <a:solidFill>
                  <a:schemeClr val="dk2"/>
                </a:solidFill>
                <a:latin typeface="Prompt Light"/>
                <a:ea typeface="Prompt Light"/>
                <a:cs typeface="Prompt Light"/>
                <a:sym typeface="Prompt Light"/>
              </a:rPr>
              <a:t>Company Email: </a:t>
            </a:r>
            <a:r>
              <a:rPr lang="en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13"/>
              </a:rPr>
              <a:t>nuttapong.but@ondemand.in.th</a:t>
            </a:r>
            <a:endParaRPr>
              <a:solidFill>
                <a:srgbClr val="607D8B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mpt Light"/>
              <a:buChar char="-"/>
            </a:pPr>
            <a:r>
              <a:t/>
            </a:r>
            <a:endParaRPr>
              <a:solidFill>
                <a:srgbClr val="FFFFFF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rompt Light"/>
              <a:ea typeface="Prompt Light"/>
              <a:cs typeface="Prompt Light"/>
              <a:sym typeface="Prompt L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3"/>
          <p:cNvSpPr txBox="1"/>
          <p:nvPr>
            <p:ph type="ctrTitle"/>
          </p:nvPr>
        </p:nvSpPr>
        <p:spPr>
          <a:xfrm>
            <a:off x="685800" y="204654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r>
              <a:rPr b="1" i="0" lang="en" sz="6000" u="none" cap="none" strike="noStrike">
                <a:solidFill>
                  <a:srgbClr val="2879B9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1" i="0" sz="6000" u="none" cap="none" strike="noStrike">
              <a:solidFill>
                <a:srgbClr val="2879B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93"/>
          <p:cNvSpPr txBox="1"/>
          <p:nvPr>
            <p:ph idx="1" type="subTitle"/>
          </p:nvPr>
        </p:nvSpPr>
        <p:spPr>
          <a:xfrm>
            <a:off x="685800" y="2930827"/>
            <a:ext cx="3886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A5DDED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b="0" i="0" sz="2400" u="none" cap="none" strike="noStrike">
              <a:solidFill>
                <a:srgbClr val="A5D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" name="Google Shape;651;p93"/>
          <p:cNvGrpSpPr/>
          <p:nvPr/>
        </p:nvGrpSpPr>
        <p:grpSpPr>
          <a:xfrm>
            <a:off x="763751" y="1297770"/>
            <a:ext cx="788575" cy="788575"/>
            <a:chOff x="1278900" y="2333250"/>
            <a:chExt cx="381175" cy="381175"/>
          </a:xfrm>
        </p:grpSpPr>
        <p:sp>
          <p:nvSpPr>
            <p:cNvPr id="652" name="Google Shape;652;p93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93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93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93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/>
        </p:nvSpPr>
        <p:spPr>
          <a:xfrm>
            <a:off x="834928" y="135609"/>
            <a:ext cx="6713400" cy="20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" sz="2500" u="none" cap="none" strike="noStrike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ถือว่าทำได้ดี </a:t>
            </a:r>
            <a:r>
              <a:rPr b="1" i="0" lang="en" sz="2500" u="none" cap="none" strike="noStrike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เรียนสนุก</a:t>
            </a:r>
            <a:r>
              <a:rPr i="0" lang="en" sz="2500" u="none" cap="none" strike="noStrike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กระตุ้นให้พยายา</a:t>
            </a:r>
            <a:r>
              <a:rPr lang="en" sz="2500">
                <a:latin typeface="Prompt Light"/>
                <a:ea typeface="Prompt Light"/>
                <a:cs typeface="Prompt Light"/>
                <a:sym typeface="Prompt Light"/>
              </a:rPr>
              <a:t>ม</a:t>
            </a:r>
            <a:r>
              <a:rPr i="0" lang="en" sz="2500" u="none" cap="none" strike="noStrike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ทำให้สำเร็จด้วย </a:t>
            </a:r>
            <a:r>
              <a:rPr b="1" i="0" lang="en" sz="2500" u="none" cap="none" strike="noStrike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gamification</a:t>
            </a:r>
            <a:r>
              <a:rPr i="0" lang="en" sz="2500" u="none" cap="none" strike="noStrike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อยากเรียนต่อเนื่อง </a:t>
            </a:r>
            <a:r>
              <a:rPr b="1" i="0" lang="en" sz="2500" u="none" cap="none" strike="noStrike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ราคาไม่แพง</a:t>
            </a:r>
            <a:r>
              <a:rPr i="0" lang="en" sz="2500" u="none" cap="none" strike="noStrike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มีความ</a:t>
            </a:r>
            <a:r>
              <a:rPr b="1" i="0" lang="en" sz="2500" u="none" cap="none" strike="noStrike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หลากหลาย</a:t>
            </a:r>
            <a:r>
              <a:rPr i="0" lang="en" sz="2500" u="none" cap="none" strike="noStrike">
                <a:latin typeface="Prompt Light"/>
                <a:ea typeface="Prompt Light"/>
                <a:cs typeface="Prompt Light"/>
                <a:sym typeface="Prompt Light"/>
              </a:rPr>
              <a:t>และ</a:t>
            </a:r>
            <a:r>
              <a:rPr b="1" i="0" lang="en" sz="2500" u="none" cap="none" strike="noStrike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ตรงประเด็น</a:t>
            </a:r>
            <a:r>
              <a:rPr i="0" lang="en" sz="2500" u="none" cap="none" strike="noStrike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ที่ต้องการเรียนรู้</a:t>
            </a:r>
            <a:endParaRPr i="0" sz="2500" u="none" cap="none" strike="noStrike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5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" sz="2500" u="none" cap="none" strike="noStrike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เค้าพยายามพาเราไปสุดทางคือ </a:t>
            </a:r>
            <a:r>
              <a:rPr b="1" lang="en" sz="2500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เน้นลงมือ</a:t>
            </a:r>
            <a:r>
              <a:rPr lang="en" sz="2500">
                <a:latin typeface="Prompt Light"/>
                <a:ea typeface="Prompt Light"/>
                <a:cs typeface="Prompt Light"/>
                <a:sym typeface="Prompt Light"/>
              </a:rPr>
              <a:t> ทำโปรเจ็ค</a:t>
            </a:r>
            <a:r>
              <a:rPr i="0" lang="en" sz="2500" u="none" cap="none" strike="noStrike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 และหากสอบผ่านทั้งหมดก็จะมีส่วนที่</a:t>
            </a:r>
            <a:r>
              <a:rPr b="1" i="0" lang="en" sz="2500" u="none" cap="none" strike="noStrike">
                <a:solidFill>
                  <a:srgbClr val="2879B9"/>
                </a:solidFill>
                <a:latin typeface="Prompt"/>
                <a:ea typeface="Prompt"/>
                <a:cs typeface="Prompt"/>
                <a:sym typeface="Prompt"/>
              </a:rPr>
              <a:t>ช่วยในการหางาน</a:t>
            </a:r>
            <a:r>
              <a:rPr i="0" lang="en" sz="2500" u="none" cap="none" strike="noStrike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rPr>
              <a:t>ด้วย </a:t>
            </a:r>
            <a:endParaRPr i="0" sz="2500" u="none" cap="none" strike="noStrike">
              <a:solidFill>
                <a:srgbClr val="000000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500"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500">
                <a:latin typeface="Prompt Light"/>
                <a:ea typeface="Prompt Light"/>
                <a:cs typeface="Prompt Light"/>
                <a:sym typeface="Prompt Light"/>
              </a:rPr>
              <a:t>ส่วนตัวมองว่าดีมากๆ เริ่มต้นได้ง่าย สนุก ไม่แพง และพาไปจนสุดที่ได้งานสาย Data</a:t>
            </a:r>
            <a:endParaRPr sz="2500"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129" name="Google Shape;12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529" y="135610"/>
            <a:ext cx="348344" cy="27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79B9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/>
          <p:nvPr/>
        </p:nvSpPr>
        <p:spPr>
          <a:xfrm>
            <a:off x="0" y="1323300"/>
            <a:ext cx="9144000" cy="2496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rPr>
              <a:t>สรุป Feature</a:t>
            </a:r>
            <a:endParaRPr b="0" i="0" sz="1800" u="none" cap="none" strike="noStrike">
              <a:solidFill>
                <a:srgbClr val="000000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